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Lst>
  <p:sldSz cy="5143500" cx="9144000"/>
  <p:notesSz cx="6858000" cy="9144000"/>
  <p:embeddedFontLst>
    <p:embeddedFont>
      <p:font typeface="Source Code Pro"/>
      <p:regular r:id="rId34"/>
      <p:bold r:id="rId35"/>
    </p:embeddedFont>
    <p:embeddedFont>
      <p:font typeface="Oswald"/>
      <p:regular r:id="rId36"/>
      <p:bold r:id="rId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tableStyles.xml><?xml version="1.0" encoding="utf-8"?>
<a:tblStyleLst xmlns:a="http://schemas.openxmlformats.org/drawingml/2006/main" xmlns:r="http://schemas.openxmlformats.org/officeDocument/2006/relationships" def="{2AE1A900-7F9C-4AFE-983C-BEF5CFB2520E}">
  <a:tblStyle styleId="{2AE1A900-7F9C-4AFE-983C-BEF5CFB2520E}" styleName="Table_0">
    <a:wholeTbl>
      <a:tcStyle>
        <a:tcBdr>
          <a:left>
            <a:ln cap="flat" cmpd="sng" w="9525">
              <a:solidFill>
                <a:srgbClr val="9E9E9E"/>
              </a:solidFill>
              <a:prstDash val="solid"/>
              <a:round/>
              <a:headEnd len="med" w="med" type="none"/>
              <a:tailEnd len="med" w="med" type="none"/>
            </a:ln>
          </a:left>
          <a:right>
            <a:ln cap="flat" cmpd="sng" w="9525">
              <a:solidFill>
                <a:srgbClr val="9E9E9E"/>
              </a:solidFill>
              <a:prstDash val="solid"/>
              <a:round/>
              <a:headEnd len="med" w="med" type="none"/>
              <a:tailEnd len="med" w="med" type="none"/>
            </a:ln>
          </a:right>
          <a:top>
            <a:ln cap="flat" cmpd="sng" w="9525">
              <a:solidFill>
                <a:srgbClr val="9E9E9E"/>
              </a:solidFill>
              <a:prstDash val="solid"/>
              <a:round/>
              <a:headEnd len="med" w="med" type="none"/>
              <a:tailEnd len="med" w="med" type="none"/>
            </a:ln>
          </a:top>
          <a:bottom>
            <a:ln cap="flat" cmpd="sng" w="9525">
              <a:solidFill>
                <a:srgbClr val="9E9E9E"/>
              </a:solidFill>
              <a:prstDash val="solid"/>
              <a:round/>
              <a:headEnd len="med" w="med" type="none"/>
              <a:tailEnd len="med" w="med" type="none"/>
            </a:ln>
          </a:bottom>
          <a:insideH>
            <a:ln cap="flat" cmpd="sng" w="9525">
              <a:solidFill>
                <a:srgbClr val="9E9E9E"/>
              </a:solidFill>
              <a:prstDash val="solid"/>
              <a:round/>
              <a:headEnd len="med" w="med" type="none"/>
              <a:tailEnd len="med" w="med" type="none"/>
            </a:ln>
          </a:insideH>
          <a:insideV>
            <a:ln cap="flat" cmpd="sng" w="9525">
              <a:solidFill>
                <a:srgbClr val="9E9E9E"/>
              </a:solidFill>
              <a:prstDash val="solid"/>
              <a:round/>
              <a:headEnd len="med" w="med" type="none"/>
              <a:tailEnd len="med" w="med" type="none"/>
            </a:ln>
          </a:insideV>
        </a:tcBdr>
      </a:tcStyle>
    </a:wholeTbl>
  </a:tblStyle>
</a:tblStyleLst>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5" Type="http://schemas.openxmlformats.org/officeDocument/2006/relationships/notesMaster" Target="notesMasters/notesMaster1.xml"/><Relationship Id="rId6" Type="http://schemas.openxmlformats.org/officeDocument/2006/relationships/slide" Target="slides/slide1.xml"/><Relationship Id="rId29" Type="http://schemas.openxmlformats.org/officeDocument/2006/relationships/slide" Target="slides/slide24.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11" Type="http://schemas.openxmlformats.org/officeDocument/2006/relationships/slide" Target="slides/slide6.xml"/><Relationship Id="rId33" Type="http://schemas.openxmlformats.org/officeDocument/2006/relationships/slide" Target="slides/slide28.xml"/><Relationship Id="rId10" Type="http://schemas.openxmlformats.org/officeDocument/2006/relationships/slide" Target="slides/slide5.xml"/><Relationship Id="rId32" Type="http://schemas.openxmlformats.org/officeDocument/2006/relationships/slide" Target="slides/slide27.xml"/><Relationship Id="rId13" Type="http://schemas.openxmlformats.org/officeDocument/2006/relationships/slide" Target="slides/slide8.xml"/><Relationship Id="rId35" Type="http://schemas.openxmlformats.org/officeDocument/2006/relationships/font" Target="fonts/SourceCodePro-bold.fntdata"/><Relationship Id="rId12" Type="http://schemas.openxmlformats.org/officeDocument/2006/relationships/slide" Target="slides/slide7.xml"/><Relationship Id="rId34" Type="http://schemas.openxmlformats.org/officeDocument/2006/relationships/font" Target="fonts/SourceCodePro-regular.fntdata"/><Relationship Id="rId15" Type="http://schemas.openxmlformats.org/officeDocument/2006/relationships/slide" Target="slides/slide10.xml"/><Relationship Id="rId37" Type="http://schemas.openxmlformats.org/officeDocument/2006/relationships/font" Target="fonts/Oswald-bold.fntdata"/><Relationship Id="rId14" Type="http://schemas.openxmlformats.org/officeDocument/2006/relationships/slide" Target="slides/slide9.xml"/><Relationship Id="rId36" Type="http://schemas.openxmlformats.org/officeDocument/2006/relationships/font" Target="fonts/Oswald-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8" name="Shape 58"/>
        <p:cNvGrpSpPr/>
        <p:nvPr/>
      </p:nvGrpSpPr>
      <p:grpSpPr>
        <a:xfrm>
          <a:off x="0" y="0"/>
          <a:ext cx="0" cy="0"/>
          <a:chOff x="0" y="0"/>
          <a:chExt cx="0" cy="0"/>
        </a:xfrm>
      </p:grpSpPr>
      <p:sp>
        <p:nvSpPr>
          <p:cNvPr id="59" name="Shape 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0" name="Shape 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2" name="Shape 152"/>
        <p:cNvGrpSpPr/>
        <p:nvPr/>
      </p:nvGrpSpPr>
      <p:grpSpPr>
        <a:xfrm>
          <a:off x="0" y="0"/>
          <a:ext cx="0" cy="0"/>
          <a:chOff x="0" y="0"/>
          <a:chExt cx="0" cy="0"/>
        </a:xfrm>
      </p:grpSpPr>
      <p:sp>
        <p:nvSpPr>
          <p:cNvPr id="153" name="Shape 15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4" name="Shape 15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8" name="Shape 158"/>
        <p:cNvGrpSpPr/>
        <p:nvPr/>
      </p:nvGrpSpPr>
      <p:grpSpPr>
        <a:xfrm>
          <a:off x="0" y="0"/>
          <a:ext cx="0" cy="0"/>
          <a:chOff x="0" y="0"/>
          <a:chExt cx="0" cy="0"/>
        </a:xfrm>
      </p:grpSpPr>
      <p:sp>
        <p:nvSpPr>
          <p:cNvPr id="159" name="Shape 15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0" name="Shape 16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4" name="Shape 164"/>
        <p:cNvGrpSpPr/>
        <p:nvPr/>
      </p:nvGrpSpPr>
      <p:grpSpPr>
        <a:xfrm>
          <a:off x="0" y="0"/>
          <a:ext cx="0" cy="0"/>
          <a:chOff x="0" y="0"/>
          <a:chExt cx="0" cy="0"/>
        </a:xfrm>
      </p:grpSpPr>
      <p:sp>
        <p:nvSpPr>
          <p:cNvPr id="165" name="Shape 16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6" name="Shape 16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0" name="Shape 170"/>
        <p:cNvGrpSpPr/>
        <p:nvPr/>
      </p:nvGrpSpPr>
      <p:grpSpPr>
        <a:xfrm>
          <a:off x="0" y="0"/>
          <a:ext cx="0" cy="0"/>
          <a:chOff x="0" y="0"/>
          <a:chExt cx="0" cy="0"/>
        </a:xfrm>
      </p:grpSpPr>
      <p:sp>
        <p:nvSpPr>
          <p:cNvPr id="171" name="Shape 17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2" name="Shape 17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7" name="Shape 177"/>
        <p:cNvGrpSpPr/>
        <p:nvPr/>
      </p:nvGrpSpPr>
      <p:grpSpPr>
        <a:xfrm>
          <a:off x="0" y="0"/>
          <a:ext cx="0" cy="0"/>
          <a:chOff x="0" y="0"/>
          <a:chExt cx="0" cy="0"/>
        </a:xfrm>
      </p:grpSpPr>
      <p:sp>
        <p:nvSpPr>
          <p:cNvPr id="178" name="Shape 1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9" name="Shape 179"/>
          <p:cNvSpPr txBox="1"/>
          <p:nvPr>
            <p:ph idx="1" type="body"/>
          </p:nvPr>
        </p:nvSpPr>
        <p:spPr>
          <a:xfrm>
            <a:off x="685800" y="4343400"/>
            <a:ext cx="5486400" cy="4114800"/>
          </a:xfrm>
          <a:prstGeom prst="rect">
            <a:avLst/>
          </a:prstGeom>
        </p:spPr>
        <p:txBody>
          <a:bodyPr anchorCtr="0" anchor="t" bIns="91425" lIns="91425" rIns="91425" tIns="91425">
            <a:noAutofit/>
          </a:bodyPr>
          <a:lstStyle/>
          <a:p>
            <a:pPr indent="-228600" lvl="0" marL="457200">
              <a:spcBef>
                <a:spcPts val="0"/>
              </a:spcBef>
              <a:buChar char="●"/>
            </a:pPr>
            <a:r>
              <a:rPr lang="en" sz="1400"/>
              <a:t>Paper prototype of the app’s workflow,</a:t>
            </a:r>
          </a:p>
          <a:p>
            <a:pPr indent="-228600" lvl="0" marL="457200" rtl="0">
              <a:spcBef>
                <a:spcPts val="0"/>
              </a:spcBef>
              <a:buChar char="●"/>
            </a:pPr>
            <a:r>
              <a:rPr lang="en" sz="1400"/>
              <a:t>“Off the record” discussion of opinions and needs</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8" name="Shape 188"/>
        <p:cNvGrpSpPr/>
        <p:nvPr/>
      </p:nvGrpSpPr>
      <p:grpSpPr>
        <a:xfrm>
          <a:off x="0" y="0"/>
          <a:ext cx="0" cy="0"/>
          <a:chOff x="0" y="0"/>
          <a:chExt cx="0" cy="0"/>
        </a:xfrm>
      </p:grpSpPr>
      <p:sp>
        <p:nvSpPr>
          <p:cNvPr id="189" name="Shape 18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0" name="Shape 19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7" name="Shape 67"/>
        <p:cNvGrpSpPr/>
        <p:nvPr/>
      </p:nvGrpSpPr>
      <p:grpSpPr>
        <a:xfrm>
          <a:off x="0" y="0"/>
          <a:ext cx="0" cy="0"/>
          <a:chOff x="0" y="0"/>
          <a:chExt cx="0" cy="0"/>
        </a:xfrm>
      </p:grpSpPr>
      <p:sp>
        <p:nvSpPr>
          <p:cNvPr id="68" name="Shape 6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9" name="Shape 6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4" name="Shape 194"/>
        <p:cNvGrpSpPr/>
        <p:nvPr/>
      </p:nvGrpSpPr>
      <p:grpSpPr>
        <a:xfrm>
          <a:off x="0" y="0"/>
          <a:ext cx="0" cy="0"/>
          <a:chOff x="0" y="0"/>
          <a:chExt cx="0" cy="0"/>
        </a:xfrm>
      </p:grpSpPr>
      <p:sp>
        <p:nvSpPr>
          <p:cNvPr id="195" name="Shape 19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6" name="Shape 19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0" name="Shape 200"/>
        <p:cNvGrpSpPr/>
        <p:nvPr/>
      </p:nvGrpSpPr>
      <p:grpSpPr>
        <a:xfrm>
          <a:off x="0" y="0"/>
          <a:ext cx="0" cy="0"/>
          <a:chOff x="0" y="0"/>
          <a:chExt cx="0" cy="0"/>
        </a:xfrm>
      </p:grpSpPr>
      <p:sp>
        <p:nvSpPr>
          <p:cNvPr id="201" name="Shape 20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2" name="Shape 20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9" name="Shape 209"/>
        <p:cNvGrpSpPr/>
        <p:nvPr/>
      </p:nvGrpSpPr>
      <p:grpSpPr>
        <a:xfrm>
          <a:off x="0" y="0"/>
          <a:ext cx="0" cy="0"/>
          <a:chOff x="0" y="0"/>
          <a:chExt cx="0" cy="0"/>
        </a:xfrm>
      </p:grpSpPr>
      <p:sp>
        <p:nvSpPr>
          <p:cNvPr id="210" name="Shape 21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1" name="Shape 21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7" name="Shape 217"/>
        <p:cNvGrpSpPr/>
        <p:nvPr/>
      </p:nvGrpSpPr>
      <p:grpSpPr>
        <a:xfrm>
          <a:off x="0" y="0"/>
          <a:ext cx="0" cy="0"/>
          <a:chOff x="0" y="0"/>
          <a:chExt cx="0" cy="0"/>
        </a:xfrm>
      </p:grpSpPr>
      <p:sp>
        <p:nvSpPr>
          <p:cNvPr id="218" name="Shape 2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9" name="Shape 2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1" name="Shape 231"/>
        <p:cNvGrpSpPr/>
        <p:nvPr/>
      </p:nvGrpSpPr>
      <p:grpSpPr>
        <a:xfrm>
          <a:off x="0" y="0"/>
          <a:ext cx="0" cy="0"/>
          <a:chOff x="0" y="0"/>
          <a:chExt cx="0" cy="0"/>
        </a:xfrm>
      </p:grpSpPr>
      <p:sp>
        <p:nvSpPr>
          <p:cNvPr id="232" name="Shape 23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3" name="Shape 23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7" name="Shape 237"/>
        <p:cNvGrpSpPr/>
        <p:nvPr/>
      </p:nvGrpSpPr>
      <p:grpSpPr>
        <a:xfrm>
          <a:off x="0" y="0"/>
          <a:ext cx="0" cy="0"/>
          <a:chOff x="0" y="0"/>
          <a:chExt cx="0" cy="0"/>
        </a:xfrm>
      </p:grpSpPr>
      <p:sp>
        <p:nvSpPr>
          <p:cNvPr id="238" name="Shape 2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9" name="Shape 2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3" name="Shape 243"/>
        <p:cNvGrpSpPr/>
        <p:nvPr/>
      </p:nvGrpSpPr>
      <p:grpSpPr>
        <a:xfrm>
          <a:off x="0" y="0"/>
          <a:ext cx="0" cy="0"/>
          <a:chOff x="0" y="0"/>
          <a:chExt cx="0" cy="0"/>
        </a:xfrm>
      </p:grpSpPr>
      <p:sp>
        <p:nvSpPr>
          <p:cNvPr id="244" name="Shape 24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5" name="Shape 24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7" name="Shape 247"/>
        <p:cNvGrpSpPr/>
        <p:nvPr/>
      </p:nvGrpSpPr>
      <p:grpSpPr>
        <a:xfrm>
          <a:off x="0" y="0"/>
          <a:ext cx="0" cy="0"/>
          <a:chOff x="0" y="0"/>
          <a:chExt cx="0" cy="0"/>
        </a:xfrm>
      </p:grpSpPr>
      <p:sp>
        <p:nvSpPr>
          <p:cNvPr id="248" name="Shape 24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9" name="Shape 24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3" name="Shape 73"/>
        <p:cNvGrpSpPr/>
        <p:nvPr/>
      </p:nvGrpSpPr>
      <p:grpSpPr>
        <a:xfrm>
          <a:off x="0" y="0"/>
          <a:ext cx="0" cy="0"/>
          <a:chOff x="0" y="0"/>
          <a:chExt cx="0" cy="0"/>
        </a:xfrm>
      </p:grpSpPr>
      <p:sp>
        <p:nvSpPr>
          <p:cNvPr id="74" name="Shape 7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5" name="Shape 7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0" name="Shape 80"/>
        <p:cNvGrpSpPr/>
        <p:nvPr/>
      </p:nvGrpSpPr>
      <p:grpSpPr>
        <a:xfrm>
          <a:off x="0" y="0"/>
          <a:ext cx="0" cy="0"/>
          <a:chOff x="0" y="0"/>
          <a:chExt cx="0" cy="0"/>
        </a:xfrm>
      </p:grpSpPr>
      <p:sp>
        <p:nvSpPr>
          <p:cNvPr id="81" name="Shape 8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2" name="Shape 8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86" name="Shape 86"/>
        <p:cNvGrpSpPr/>
        <p:nvPr/>
      </p:nvGrpSpPr>
      <p:grpSpPr>
        <a:xfrm>
          <a:off x="0" y="0"/>
          <a:ext cx="0" cy="0"/>
          <a:chOff x="0" y="0"/>
          <a:chExt cx="0" cy="0"/>
        </a:xfrm>
      </p:grpSpPr>
      <p:sp>
        <p:nvSpPr>
          <p:cNvPr id="87" name="Shape 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88" name="Shape 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3" name="Shape 93"/>
        <p:cNvGrpSpPr/>
        <p:nvPr/>
      </p:nvGrpSpPr>
      <p:grpSpPr>
        <a:xfrm>
          <a:off x="0" y="0"/>
          <a:ext cx="0" cy="0"/>
          <a:chOff x="0" y="0"/>
          <a:chExt cx="0" cy="0"/>
        </a:xfrm>
      </p:grpSpPr>
      <p:sp>
        <p:nvSpPr>
          <p:cNvPr id="94" name="Shape 9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5" name="Shape 9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1" name="Shape 101"/>
        <p:cNvGrpSpPr/>
        <p:nvPr/>
      </p:nvGrpSpPr>
      <p:grpSpPr>
        <a:xfrm>
          <a:off x="0" y="0"/>
          <a:ext cx="0" cy="0"/>
          <a:chOff x="0" y="0"/>
          <a:chExt cx="0" cy="0"/>
        </a:xfrm>
      </p:grpSpPr>
      <p:sp>
        <p:nvSpPr>
          <p:cNvPr id="102" name="Shape 10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3" name="Shape 10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8" name="Shape 108"/>
        <p:cNvGrpSpPr/>
        <p:nvPr/>
      </p:nvGrpSpPr>
      <p:grpSpPr>
        <a:xfrm>
          <a:off x="0" y="0"/>
          <a:ext cx="0" cy="0"/>
          <a:chOff x="0" y="0"/>
          <a:chExt cx="0" cy="0"/>
        </a:xfrm>
      </p:grpSpPr>
      <p:sp>
        <p:nvSpPr>
          <p:cNvPr id="109" name="Shape 10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0" name="Shape 11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5" name="Shape 115"/>
        <p:cNvGrpSpPr/>
        <p:nvPr/>
      </p:nvGrpSpPr>
      <p:grpSpPr>
        <a:xfrm>
          <a:off x="0" y="0"/>
          <a:ext cx="0" cy="0"/>
          <a:chOff x="0" y="0"/>
          <a:chExt cx="0" cy="0"/>
        </a:xfrm>
      </p:grpSpPr>
      <p:sp>
        <p:nvSpPr>
          <p:cNvPr id="116" name="Shape 11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7" name="Shape 11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p:nvPr/>
        </p:nvSpPr>
        <p:spPr>
          <a:xfrm rot="10800000">
            <a:off x="4226100" y="2933550"/>
            <a:ext cx="691800" cy="388500"/>
          </a:xfrm>
          <a:prstGeom prst="triangle">
            <a:avLst>
              <a:gd fmla="val 50000" name="adj"/>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1" name="Shape 11"/>
          <p:cNvSpPr/>
          <p:nvPr/>
        </p:nvSpPr>
        <p:spPr>
          <a:xfrm>
            <a:off x="-25" y="0"/>
            <a:ext cx="9144000" cy="31242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2" name="Shape 12"/>
          <p:cNvSpPr txBox="1"/>
          <p:nvPr>
            <p:ph type="ctrTitle"/>
          </p:nvPr>
        </p:nvSpPr>
        <p:spPr>
          <a:xfrm>
            <a:off x="411175" y="644300"/>
            <a:ext cx="8282400" cy="2109000"/>
          </a:xfrm>
          <a:prstGeom prst="rect">
            <a:avLst/>
          </a:prstGeom>
        </p:spPr>
        <p:txBody>
          <a:bodyPr anchorCtr="0" anchor="b" bIns="91425" lIns="91425" rIns="91425" tIns="91425"/>
          <a:lstStyle>
            <a:lvl1pPr lvl="0" algn="ctr">
              <a:spcBef>
                <a:spcPts val="0"/>
              </a:spcBef>
              <a:buClr>
                <a:schemeClr val="lt1"/>
              </a:buClr>
              <a:buSzPct val="100000"/>
              <a:defRPr sz="6000">
                <a:solidFill>
                  <a:schemeClr val="lt1"/>
                </a:solidFill>
              </a:defRPr>
            </a:lvl1pPr>
            <a:lvl2pPr lvl="1" algn="ctr">
              <a:spcBef>
                <a:spcPts val="0"/>
              </a:spcBef>
              <a:buClr>
                <a:schemeClr val="lt1"/>
              </a:buClr>
              <a:buSzPct val="100000"/>
              <a:defRPr sz="6000">
                <a:solidFill>
                  <a:schemeClr val="lt1"/>
                </a:solidFill>
              </a:defRPr>
            </a:lvl2pPr>
            <a:lvl3pPr lvl="2" algn="ctr">
              <a:spcBef>
                <a:spcPts val="0"/>
              </a:spcBef>
              <a:buClr>
                <a:schemeClr val="lt1"/>
              </a:buClr>
              <a:buSzPct val="100000"/>
              <a:defRPr sz="6000">
                <a:solidFill>
                  <a:schemeClr val="lt1"/>
                </a:solidFill>
              </a:defRPr>
            </a:lvl3pPr>
            <a:lvl4pPr lvl="3" algn="ctr">
              <a:spcBef>
                <a:spcPts val="0"/>
              </a:spcBef>
              <a:buClr>
                <a:schemeClr val="lt1"/>
              </a:buClr>
              <a:buSzPct val="100000"/>
              <a:defRPr sz="6000">
                <a:solidFill>
                  <a:schemeClr val="lt1"/>
                </a:solidFill>
              </a:defRPr>
            </a:lvl4pPr>
            <a:lvl5pPr lvl="4" algn="ctr">
              <a:spcBef>
                <a:spcPts val="0"/>
              </a:spcBef>
              <a:buClr>
                <a:schemeClr val="lt1"/>
              </a:buClr>
              <a:buSzPct val="100000"/>
              <a:defRPr sz="6000">
                <a:solidFill>
                  <a:schemeClr val="lt1"/>
                </a:solidFill>
              </a:defRPr>
            </a:lvl5pPr>
            <a:lvl6pPr lvl="5" algn="ctr">
              <a:spcBef>
                <a:spcPts val="0"/>
              </a:spcBef>
              <a:buClr>
                <a:schemeClr val="lt1"/>
              </a:buClr>
              <a:buSzPct val="100000"/>
              <a:defRPr sz="6000">
                <a:solidFill>
                  <a:schemeClr val="lt1"/>
                </a:solidFill>
              </a:defRPr>
            </a:lvl6pPr>
            <a:lvl7pPr lvl="6" algn="ctr">
              <a:spcBef>
                <a:spcPts val="0"/>
              </a:spcBef>
              <a:buClr>
                <a:schemeClr val="lt1"/>
              </a:buClr>
              <a:buSzPct val="100000"/>
              <a:defRPr sz="6000">
                <a:solidFill>
                  <a:schemeClr val="lt1"/>
                </a:solidFill>
              </a:defRPr>
            </a:lvl7pPr>
            <a:lvl8pPr lvl="7" algn="ctr">
              <a:spcBef>
                <a:spcPts val="0"/>
              </a:spcBef>
              <a:buClr>
                <a:schemeClr val="lt1"/>
              </a:buClr>
              <a:buSzPct val="100000"/>
              <a:defRPr sz="6000">
                <a:solidFill>
                  <a:schemeClr val="lt1"/>
                </a:solidFill>
              </a:defRPr>
            </a:lvl8pPr>
            <a:lvl9pPr lvl="8" algn="ctr">
              <a:spcBef>
                <a:spcPts val="0"/>
              </a:spcBef>
              <a:buClr>
                <a:schemeClr val="lt1"/>
              </a:buClr>
              <a:buSzPct val="100000"/>
              <a:defRPr sz="6000">
                <a:solidFill>
                  <a:schemeClr val="lt1"/>
                </a:solidFill>
              </a:defRPr>
            </a:lvl9pPr>
          </a:lstStyle>
          <a:p/>
        </p:txBody>
      </p:sp>
      <p:sp>
        <p:nvSpPr>
          <p:cNvPr id="13" name="Shape 13"/>
          <p:cNvSpPr txBox="1"/>
          <p:nvPr>
            <p:ph idx="1" type="subTitle"/>
          </p:nvPr>
        </p:nvSpPr>
        <p:spPr>
          <a:xfrm>
            <a:off x="411175" y="3398250"/>
            <a:ext cx="8282400" cy="1260600"/>
          </a:xfrm>
          <a:prstGeom prst="rect">
            <a:avLst/>
          </a:prstGeom>
        </p:spPr>
        <p:txBody>
          <a:bodyPr anchorCtr="0" anchor="ctr" bIns="91425" lIns="91425" rIns="91425" tIns="91425"/>
          <a:lstStyle>
            <a:lvl1pPr lvl="0" algn="ctr">
              <a:lnSpc>
                <a:spcPct val="100000"/>
              </a:lnSpc>
              <a:spcBef>
                <a:spcPts val="0"/>
              </a:spcBef>
              <a:spcAft>
                <a:spcPts val="0"/>
              </a:spcAft>
              <a:buSzPct val="100000"/>
              <a:buFont typeface="Oswald"/>
              <a:buNone/>
              <a:defRPr sz="3600">
                <a:latin typeface="Oswald"/>
                <a:ea typeface="Oswald"/>
                <a:cs typeface="Oswald"/>
                <a:sym typeface="Oswald"/>
              </a:defRPr>
            </a:lvl1pPr>
            <a:lvl2pPr lvl="1" algn="ctr">
              <a:lnSpc>
                <a:spcPct val="100000"/>
              </a:lnSpc>
              <a:spcBef>
                <a:spcPts val="0"/>
              </a:spcBef>
              <a:spcAft>
                <a:spcPts val="0"/>
              </a:spcAft>
              <a:buSzPct val="100000"/>
              <a:buFont typeface="Oswald"/>
              <a:buNone/>
              <a:defRPr sz="3600">
                <a:latin typeface="Oswald"/>
                <a:ea typeface="Oswald"/>
                <a:cs typeface="Oswald"/>
                <a:sym typeface="Oswald"/>
              </a:defRPr>
            </a:lvl2pPr>
            <a:lvl3pPr lvl="2" algn="ctr">
              <a:lnSpc>
                <a:spcPct val="100000"/>
              </a:lnSpc>
              <a:spcBef>
                <a:spcPts val="0"/>
              </a:spcBef>
              <a:spcAft>
                <a:spcPts val="0"/>
              </a:spcAft>
              <a:buSzPct val="100000"/>
              <a:buFont typeface="Oswald"/>
              <a:buNone/>
              <a:defRPr sz="3600">
                <a:latin typeface="Oswald"/>
                <a:ea typeface="Oswald"/>
                <a:cs typeface="Oswald"/>
                <a:sym typeface="Oswald"/>
              </a:defRPr>
            </a:lvl3pPr>
            <a:lvl4pPr lvl="3" algn="ctr">
              <a:lnSpc>
                <a:spcPct val="100000"/>
              </a:lnSpc>
              <a:spcBef>
                <a:spcPts val="0"/>
              </a:spcBef>
              <a:spcAft>
                <a:spcPts val="0"/>
              </a:spcAft>
              <a:buSzPct val="100000"/>
              <a:buFont typeface="Oswald"/>
              <a:buNone/>
              <a:defRPr sz="3600">
                <a:latin typeface="Oswald"/>
                <a:ea typeface="Oswald"/>
                <a:cs typeface="Oswald"/>
                <a:sym typeface="Oswald"/>
              </a:defRPr>
            </a:lvl4pPr>
            <a:lvl5pPr lvl="4" algn="ctr">
              <a:lnSpc>
                <a:spcPct val="100000"/>
              </a:lnSpc>
              <a:spcBef>
                <a:spcPts val="0"/>
              </a:spcBef>
              <a:spcAft>
                <a:spcPts val="0"/>
              </a:spcAft>
              <a:buSzPct val="100000"/>
              <a:buFont typeface="Oswald"/>
              <a:buNone/>
              <a:defRPr sz="3600">
                <a:latin typeface="Oswald"/>
                <a:ea typeface="Oswald"/>
                <a:cs typeface="Oswald"/>
                <a:sym typeface="Oswald"/>
              </a:defRPr>
            </a:lvl5pPr>
            <a:lvl6pPr lvl="5" algn="ctr">
              <a:lnSpc>
                <a:spcPct val="100000"/>
              </a:lnSpc>
              <a:spcBef>
                <a:spcPts val="0"/>
              </a:spcBef>
              <a:spcAft>
                <a:spcPts val="0"/>
              </a:spcAft>
              <a:buSzPct val="100000"/>
              <a:buFont typeface="Oswald"/>
              <a:buNone/>
              <a:defRPr sz="3600">
                <a:latin typeface="Oswald"/>
                <a:ea typeface="Oswald"/>
                <a:cs typeface="Oswald"/>
                <a:sym typeface="Oswald"/>
              </a:defRPr>
            </a:lvl6pPr>
            <a:lvl7pPr lvl="6" algn="ctr">
              <a:lnSpc>
                <a:spcPct val="100000"/>
              </a:lnSpc>
              <a:spcBef>
                <a:spcPts val="0"/>
              </a:spcBef>
              <a:spcAft>
                <a:spcPts val="0"/>
              </a:spcAft>
              <a:buSzPct val="100000"/>
              <a:buFont typeface="Oswald"/>
              <a:buNone/>
              <a:defRPr sz="3600">
                <a:latin typeface="Oswald"/>
                <a:ea typeface="Oswald"/>
                <a:cs typeface="Oswald"/>
                <a:sym typeface="Oswald"/>
              </a:defRPr>
            </a:lvl7pPr>
            <a:lvl8pPr lvl="7" algn="ctr">
              <a:lnSpc>
                <a:spcPct val="100000"/>
              </a:lnSpc>
              <a:spcBef>
                <a:spcPts val="0"/>
              </a:spcBef>
              <a:spcAft>
                <a:spcPts val="0"/>
              </a:spcAft>
              <a:buSzPct val="100000"/>
              <a:buFont typeface="Oswald"/>
              <a:buNone/>
              <a:defRPr sz="3600">
                <a:latin typeface="Oswald"/>
                <a:ea typeface="Oswald"/>
                <a:cs typeface="Oswald"/>
                <a:sym typeface="Oswald"/>
              </a:defRPr>
            </a:lvl8pPr>
            <a:lvl9pPr lvl="8" algn="ctr">
              <a:lnSpc>
                <a:spcPct val="100000"/>
              </a:lnSpc>
              <a:spcBef>
                <a:spcPts val="0"/>
              </a:spcBef>
              <a:spcAft>
                <a:spcPts val="0"/>
              </a:spcAft>
              <a:buSzPct val="100000"/>
              <a:buFont typeface="Oswald"/>
              <a:buNone/>
              <a:defRPr sz="3600">
                <a:latin typeface="Oswald"/>
                <a:ea typeface="Oswald"/>
                <a:cs typeface="Oswald"/>
                <a:sym typeface="Oswald"/>
              </a:defRPr>
            </a:lvl9pPr>
          </a:lstStyle>
          <a:p/>
        </p:txBody>
      </p:sp>
      <p:sp>
        <p:nvSpPr>
          <p:cNvPr id="14" name="Shape 1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51" name="Shape 51"/>
        <p:cNvGrpSpPr/>
        <p:nvPr/>
      </p:nvGrpSpPr>
      <p:grpSpPr>
        <a:xfrm>
          <a:off x="0" y="0"/>
          <a:ext cx="0" cy="0"/>
          <a:chOff x="0" y="0"/>
          <a:chExt cx="0" cy="0"/>
        </a:xfrm>
      </p:grpSpPr>
      <p:cxnSp>
        <p:nvCxnSpPr>
          <p:cNvPr id="52" name="Shape 52"/>
          <p:cNvCxnSpPr/>
          <p:nvPr/>
        </p:nvCxnSpPr>
        <p:spPr>
          <a:xfrm>
            <a:off x="413275" y="2988275"/>
            <a:ext cx="910500" cy="0"/>
          </a:xfrm>
          <a:prstGeom prst="straightConnector1">
            <a:avLst/>
          </a:prstGeom>
          <a:noFill/>
          <a:ln cap="flat" cmpd="sng" w="28575">
            <a:solidFill>
              <a:schemeClr val="dk1"/>
            </a:solidFill>
            <a:prstDash val="lgDash"/>
            <a:round/>
            <a:headEnd len="med" w="med" type="none"/>
            <a:tailEnd len="med" w="med" type="none"/>
          </a:ln>
        </p:spPr>
      </p:cxnSp>
      <p:sp>
        <p:nvSpPr>
          <p:cNvPr id="53" name="Shape 53"/>
          <p:cNvSpPr txBox="1"/>
          <p:nvPr>
            <p:ph type="title"/>
          </p:nvPr>
        </p:nvSpPr>
        <p:spPr>
          <a:xfrm>
            <a:off x="311700" y="1106125"/>
            <a:ext cx="8520600" cy="1963500"/>
          </a:xfrm>
          <a:prstGeom prst="rect">
            <a:avLst/>
          </a:prstGeom>
        </p:spPr>
        <p:txBody>
          <a:bodyPr anchorCtr="0" anchor="b" bIns="91425" lIns="91425" rIns="91425" tIns="91425"/>
          <a:lstStyle>
            <a:lvl1pPr lvl="0">
              <a:spcBef>
                <a:spcPts val="0"/>
              </a:spcBef>
              <a:buSzPct val="100000"/>
              <a:defRPr sz="12000"/>
            </a:lvl1pPr>
            <a:lvl2pPr lvl="1">
              <a:spcBef>
                <a:spcPts val="0"/>
              </a:spcBef>
              <a:buSzPct val="100000"/>
              <a:defRPr sz="12000"/>
            </a:lvl2pPr>
            <a:lvl3pPr lvl="2">
              <a:spcBef>
                <a:spcPts val="0"/>
              </a:spcBef>
              <a:buSzPct val="100000"/>
              <a:defRPr sz="12000"/>
            </a:lvl3pPr>
            <a:lvl4pPr lvl="3">
              <a:spcBef>
                <a:spcPts val="0"/>
              </a:spcBef>
              <a:buSzPct val="100000"/>
              <a:defRPr sz="12000"/>
            </a:lvl4pPr>
            <a:lvl5pPr lvl="4">
              <a:spcBef>
                <a:spcPts val="0"/>
              </a:spcBef>
              <a:buSzPct val="100000"/>
              <a:defRPr sz="12000"/>
            </a:lvl5pPr>
            <a:lvl6pPr lvl="5">
              <a:spcBef>
                <a:spcPts val="0"/>
              </a:spcBef>
              <a:buSzPct val="100000"/>
              <a:defRPr sz="12000"/>
            </a:lvl6pPr>
            <a:lvl7pPr lvl="6">
              <a:spcBef>
                <a:spcPts val="0"/>
              </a:spcBef>
              <a:buSzPct val="100000"/>
              <a:defRPr sz="12000"/>
            </a:lvl7pPr>
            <a:lvl8pPr lvl="7">
              <a:spcBef>
                <a:spcPts val="0"/>
              </a:spcBef>
              <a:buSzPct val="100000"/>
              <a:defRPr sz="12000"/>
            </a:lvl8pPr>
            <a:lvl9pPr lvl="8">
              <a:spcBef>
                <a:spcPts val="0"/>
              </a:spcBef>
              <a:buSzPct val="100000"/>
              <a:defRPr sz="12000"/>
            </a:lvl9pPr>
          </a:lstStyle>
          <a:p/>
        </p:txBody>
      </p:sp>
      <p:sp>
        <p:nvSpPr>
          <p:cNvPr id="54" name="Shape 54"/>
          <p:cNvSpPr txBox="1"/>
          <p:nvPr>
            <p:ph idx="1" type="body"/>
          </p:nvPr>
        </p:nvSpPr>
        <p:spPr>
          <a:xfrm>
            <a:off x="311700" y="3152225"/>
            <a:ext cx="8520600" cy="13008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55" name="Shape 5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56" name="Shape 56"/>
        <p:cNvGrpSpPr/>
        <p:nvPr/>
      </p:nvGrpSpPr>
      <p:grpSpPr>
        <a:xfrm>
          <a:off x="0" y="0"/>
          <a:ext cx="0" cy="0"/>
          <a:chOff x="0" y="0"/>
          <a:chExt cx="0" cy="0"/>
        </a:xfrm>
      </p:grpSpPr>
      <p:sp>
        <p:nvSpPr>
          <p:cNvPr id="57" name="Shape 5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5" name="Shape 15"/>
        <p:cNvGrpSpPr/>
        <p:nvPr/>
      </p:nvGrpSpPr>
      <p:grpSpPr>
        <a:xfrm>
          <a:off x="0" y="0"/>
          <a:ext cx="0" cy="0"/>
          <a:chOff x="0" y="0"/>
          <a:chExt cx="0" cy="0"/>
        </a:xfrm>
      </p:grpSpPr>
      <p:sp>
        <p:nvSpPr>
          <p:cNvPr id="16" name="Shape 16"/>
          <p:cNvSpPr/>
          <p:nvPr/>
        </p:nvSpPr>
        <p:spPr>
          <a:xfrm>
            <a:off x="0" y="1567350"/>
            <a:ext cx="9144000" cy="2008800"/>
          </a:xfrm>
          <a:prstGeom prst="rect">
            <a:avLst/>
          </a:prstGeom>
          <a:solidFill>
            <a:schemeClr val="dk1"/>
          </a:solidFill>
          <a:ln>
            <a:noFill/>
          </a:ln>
        </p:spPr>
        <p:txBody>
          <a:bodyPr anchorCtr="0" anchor="ctr" bIns="91425" lIns="91425" rIns="91425" tIns="91425">
            <a:noAutofit/>
          </a:bodyPr>
          <a:lstStyle/>
          <a:p>
            <a:pPr lvl="0">
              <a:spcBef>
                <a:spcPts val="0"/>
              </a:spcBef>
              <a:buNone/>
            </a:pPr>
            <a:r>
              <a:t/>
            </a:r>
            <a:endParaRPr/>
          </a:p>
        </p:txBody>
      </p:sp>
      <p:sp>
        <p:nvSpPr>
          <p:cNvPr id="17" name="Shape 17"/>
          <p:cNvSpPr txBox="1"/>
          <p:nvPr>
            <p:ph type="title"/>
          </p:nvPr>
        </p:nvSpPr>
        <p:spPr>
          <a:xfrm>
            <a:off x="430800" y="1889700"/>
            <a:ext cx="8282400" cy="1516500"/>
          </a:xfrm>
          <a:prstGeom prst="rect">
            <a:avLst/>
          </a:prstGeom>
        </p:spPr>
        <p:txBody>
          <a:bodyPr anchorCtr="0" anchor="ctr" bIns="91425" lIns="91425" rIns="91425" tIns="91425"/>
          <a:lstStyle>
            <a:lvl1pPr lvl="0" algn="ctr">
              <a:spcBef>
                <a:spcPts val="0"/>
              </a:spcBef>
              <a:buClr>
                <a:schemeClr val="lt1"/>
              </a:buClr>
              <a:buSzPct val="100000"/>
              <a:defRPr sz="3600">
                <a:solidFill>
                  <a:schemeClr val="lt1"/>
                </a:solidFill>
              </a:defRPr>
            </a:lvl1pPr>
            <a:lvl2pPr lvl="1" algn="ctr">
              <a:spcBef>
                <a:spcPts val="0"/>
              </a:spcBef>
              <a:buClr>
                <a:schemeClr val="lt1"/>
              </a:buClr>
              <a:buSzPct val="100000"/>
              <a:defRPr sz="3600">
                <a:solidFill>
                  <a:schemeClr val="lt1"/>
                </a:solidFill>
              </a:defRPr>
            </a:lvl2pPr>
            <a:lvl3pPr lvl="2" algn="ctr">
              <a:spcBef>
                <a:spcPts val="0"/>
              </a:spcBef>
              <a:buClr>
                <a:schemeClr val="lt1"/>
              </a:buClr>
              <a:buSzPct val="100000"/>
              <a:defRPr sz="3600">
                <a:solidFill>
                  <a:schemeClr val="lt1"/>
                </a:solidFill>
              </a:defRPr>
            </a:lvl3pPr>
            <a:lvl4pPr lvl="3" algn="ctr">
              <a:spcBef>
                <a:spcPts val="0"/>
              </a:spcBef>
              <a:buClr>
                <a:schemeClr val="lt1"/>
              </a:buClr>
              <a:buSzPct val="100000"/>
              <a:defRPr sz="3600">
                <a:solidFill>
                  <a:schemeClr val="lt1"/>
                </a:solidFill>
              </a:defRPr>
            </a:lvl4pPr>
            <a:lvl5pPr lvl="4" algn="ctr">
              <a:spcBef>
                <a:spcPts val="0"/>
              </a:spcBef>
              <a:buClr>
                <a:schemeClr val="lt1"/>
              </a:buClr>
              <a:buSzPct val="100000"/>
              <a:defRPr sz="3600">
                <a:solidFill>
                  <a:schemeClr val="lt1"/>
                </a:solidFill>
              </a:defRPr>
            </a:lvl5pPr>
            <a:lvl6pPr lvl="5" algn="ctr">
              <a:spcBef>
                <a:spcPts val="0"/>
              </a:spcBef>
              <a:buClr>
                <a:schemeClr val="lt1"/>
              </a:buClr>
              <a:buSzPct val="100000"/>
              <a:defRPr sz="3600">
                <a:solidFill>
                  <a:schemeClr val="lt1"/>
                </a:solidFill>
              </a:defRPr>
            </a:lvl6pPr>
            <a:lvl7pPr lvl="6" algn="ctr">
              <a:spcBef>
                <a:spcPts val="0"/>
              </a:spcBef>
              <a:buClr>
                <a:schemeClr val="lt1"/>
              </a:buClr>
              <a:buSzPct val="100000"/>
              <a:defRPr sz="3600">
                <a:solidFill>
                  <a:schemeClr val="lt1"/>
                </a:solidFill>
              </a:defRPr>
            </a:lvl7pPr>
            <a:lvl8pPr lvl="7" algn="ctr">
              <a:spcBef>
                <a:spcPts val="0"/>
              </a:spcBef>
              <a:buClr>
                <a:schemeClr val="lt1"/>
              </a:buClr>
              <a:buSzPct val="100000"/>
              <a:defRPr sz="3600">
                <a:solidFill>
                  <a:schemeClr val="lt1"/>
                </a:solidFill>
              </a:defRPr>
            </a:lvl8pPr>
            <a:lvl9pPr lvl="8" algn="ctr">
              <a:spcBef>
                <a:spcPts val="0"/>
              </a:spcBef>
              <a:buClr>
                <a:schemeClr val="lt1"/>
              </a:buClr>
              <a:buSzPct val="100000"/>
              <a:defRPr sz="3600">
                <a:solidFill>
                  <a:schemeClr val="lt1"/>
                </a:solidFill>
              </a:defRPr>
            </a:lvl9pPr>
          </a:lstStyle>
          <a:p/>
        </p:txBody>
      </p:sp>
      <p:sp>
        <p:nvSpPr>
          <p:cNvPr id="18" name="Shape 18"/>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9" name="Shape 19"/>
        <p:cNvGrpSpPr/>
        <p:nvPr/>
      </p:nvGrpSpPr>
      <p:grpSpPr>
        <a:xfrm>
          <a:off x="0" y="0"/>
          <a:ext cx="0" cy="0"/>
          <a:chOff x="0" y="0"/>
          <a:chExt cx="0" cy="0"/>
        </a:xfrm>
      </p:grpSpPr>
      <p:cxnSp>
        <p:nvCxnSpPr>
          <p:cNvPr id="20" name="Shape 20"/>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21" name="Shape 21"/>
          <p:cNvSpPr txBox="1"/>
          <p:nvPr>
            <p:ph type="title"/>
          </p:nvPr>
        </p:nvSpPr>
        <p:spPr>
          <a:xfrm>
            <a:off x="311700" y="372500"/>
            <a:ext cx="8520600" cy="733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468825"/>
            <a:ext cx="8520600" cy="30999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3" name="Shape 2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4" name="Shape 24"/>
        <p:cNvGrpSpPr/>
        <p:nvPr/>
      </p:nvGrpSpPr>
      <p:grpSpPr>
        <a:xfrm>
          <a:off x="0" y="0"/>
          <a:ext cx="0" cy="0"/>
          <a:chOff x="0" y="0"/>
          <a:chExt cx="0" cy="0"/>
        </a:xfrm>
      </p:grpSpPr>
      <p:cxnSp>
        <p:nvCxnSpPr>
          <p:cNvPr id="25" name="Shape 25"/>
          <p:cNvCxnSpPr/>
          <p:nvPr/>
        </p:nvCxnSpPr>
        <p:spPr>
          <a:xfrm>
            <a:off x="429200" y="1275577"/>
            <a:ext cx="614100" cy="0"/>
          </a:xfrm>
          <a:prstGeom prst="straightConnector1">
            <a:avLst/>
          </a:prstGeom>
          <a:noFill/>
          <a:ln cap="flat" cmpd="sng" w="19050">
            <a:solidFill>
              <a:schemeClr val="dk2"/>
            </a:solidFill>
            <a:prstDash val="lgDash"/>
            <a:round/>
            <a:headEnd len="med" w="med" type="none"/>
            <a:tailEnd len="med" w="med" type="none"/>
          </a:ln>
        </p:spPr>
      </p:cxnSp>
      <p:sp>
        <p:nvSpPr>
          <p:cNvPr id="26" name="Shape 26"/>
          <p:cNvSpPr txBox="1"/>
          <p:nvPr>
            <p:ph type="title"/>
          </p:nvPr>
        </p:nvSpPr>
        <p:spPr>
          <a:xfrm>
            <a:off x="311700" y="372500"/>
            <a:ext cx="8520600" cy="733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 type="body"/>
          </p:nvPr>
        </p:nvSpPr>
        <p:spPr>
          <a:xfrm>
            <a:off x="311700" y="1468825"/>
            <a:ext cx="3999900" cy="3099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8" name="Shape 28"/>
          <p:cNvSpPr txBox="1"/>
          <p:nvPr>
            <p:ph idx="2" type="body"/>
          </p:nvPr>
        </p:nvSpPr>
        <p:spPr>
          <a:xfrm>
            <a:off x="4832400" y="1468825"/>
            <a:ext cx="3999900" cy="30999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9" name="Shape 2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30" name="Shape 30"/>
        <p:cNvGrpSpPr/>
        <p:nvPr/>
      </p:nvGrpSpPr>
      <p:grpSpPr>
        <a:xfrm>
          <a:off x="0" y="0"/>
          <a:ext cx="0" cy="0"/>
          <a:chOff x="0" y="0"/>
          <a:chExt cx="0" cy="0"/>
        </a:xfrm>
      </p:grpSpPr>
      <p:sp>
        <p:nvSpPr>
          <p:cNvPr id="31" name="Shape 31"/>
          <p:cNvSpPr txBox="1"/>
          <p:nvPr>
            <p:ph type="title"/>
          </p:nvPr>
        </p:nvSpPr>
        <p:spPr>
          <a:xfrm>
            <a:off x="311700" y="372500"/>
            <a:ext cx="8520600" cy="733500"/>
          </a:xfrm>
          <a:prstGeom prst="rect">
            <a:avLst/>
          </a:prstGeom>
        </p:spPr>
        <p:txBody>
          <a:bodyPr anchorCtr="0" anchor="b"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32" name="Shape 3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33" name="Shape 33"/>
        <p:cNvGrpSpPr/>
        <p:nvPr/>
      </p:nvGrpSpPr>
      <p:grpSpPr>
        <a:xfrm>
          <a:off x="0" y="0"/>
          <a:ext cx="0" cy="0"/>
          <a:chOff x="0" y="0"/>
          <a:chExt cx="0" cy="0"/>
        </a:xfrm>
      </p:grpSpPr>
      <p:cxnSp>
        <p:nvCxnSpPr>
          <p:cNvPr id="34" name="Shape 34"/>
          <p:cNvCxnSpPr/>
          <p:nvPr/>
        </p:nvCxnSpPr>
        <p:spPr>
          <a:xfrm>
            <a:off x="418675" y="1457787"/>
            <a:ext cx="614100" cy="0"/>
          </a:xfrm>
          <a:prstGeom prst="straightConnector1">
            <a:avLst/>
          </a:prstGeom>
          <a:noFill/>
          <a:ln cap="flat" cmpd="sng" w="19050">
            <a:solidFill>
              <a:schemeClr val="dk2"/>
            </a:solidFill>
            <a:prstDash val="lgDash"/>
            <a:round/>
            <a:headEnd len="med" w="med" type="none"/>
            <a:tailEnd len="med" w="med" type="none"/>
          </a:ln>
        </p:spPr>
      </p:cxnSp>
      <p:sp>
        <p:nvSpPr>
          <p:cNvPr id="35" name="Shape 35"/>
          <p:cNvSpPr txBox="1"/>
          <p:nvPr>
            <p:ph type="title"/>
          </p:nvPr>
        </p:nvSpPr>
        <p:spPr>
          <a:xfrm>
            <a:off x="311700" y="6318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6" name="Shape 36"/>
          <p:cNvSpPr txBox="1"/>
          <p:nvPr>
            <p:ph idx="1" type="body"/>
          </p:nvPr>
        </p:nvSpPr>
        <p:spPr>
          <a:xfrm>
            <a:off x="311700" y="1618203"/>
            <a:ext cx="2808000" cy="29508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7" name="Shape 3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bg>
      <p:bgPr>
        <a:solidFill>
          <a:schemeClr val="lt2"/>
        </a:solidFill>
      </p:bgPr>
    </p:bg>
    <p:spTree>
      <p:nvGrpSpPr>
        <p:cNvPr id="38" name="Shape 38"/>
        <p:cNvGrpSpPr/>
        <p:nvPr/>
      </p:nvGrpSpPr>
      <p:grpSpPr>
        <a:xfrm>
          <a:off x="0" y="0"/>
          <a:ext cx="0" cy="0"/>
          <a:chOff x="0" y="0"/>
          <a:chExt cx="0" cy="0"/>
        </a:xfrm>
      </p:grpSpPr>
      <p:sp>
        <p:nvSpPr>
          <p:cNvPr id="39" name="Shape 39"/>
          <p:cNvSpPr txBox="1"/>
          <p:nvPr>
            <p:ph type="title"/>
          </p:nvPr>
        </p:nvSpPr>
        <p:spPr>
          <a:xfrm>
            <a:off x="490250" y="528900"/>
            <a:ext cx="5678100" cy="4085700"/>
          </a:xfrm>
          <a:prstGeom prst="rect">
            <a:avLst/>
          </a:prstGeom>
        </p:spPr>
        <p:txBody>
          <a:bodyPr anchorCtr="0" anchor="ctr" bIns="91425" lIns="91425" rIns="91425" tIns="91425"/>
          <a:lstStyle>
            <a:lvl1pPr lvl="0">
              <a:spcBef>
                <a:spcPts val="0"/>
              </a:spcBef>
              <a:buClr>
                <a:schemeClr val="lt1"/>
              </a:buClr>
              <a:buSzPct val="100000"/>
              <a:defRPr sz="5400">
                <a:solidFill>
                  <a:schemeClr val="lt1"/>
                </a:solidFill>
              </a:defRPr>
            </a:lvl1pPr>
            <a:lvl2pPr lvl="1">
              <a:spcBef>
                <a:spcPts val="0"/>
              </a:spcBef>
              <a:buClr>
                <a:schemeClr val="lt1"/>
              </a:buClr>
              <a:buSzPct val="100000"/>
              <a:defRPr sz="5400">
                <a:solidFill>
                  <a:schemeClr val="lt1"/>
                </a:solidFill>
              </a:defRPr>
            </a:lvl2pPr>
            <a:lvl3pPr lvl="2">
              <a:spcBef>
                <a:spcPts val="0"/>
              </a:spcBef>
              <a:buClr>
                <a:schemeClr val="lt1"/>
              </a:buClr>
              <a:buSzPct val="100000"/>
              <a:defRPr sz="5400">
                <a:solidFill>
                  <a:schemeClr val="lt1"/>
                </a:solidFill>
              </a:defRPr>
            </a:lvl3pPr>
            <a:lvl4pPr lvl="3">
              <a:spcBef>
                <a:spcPts val="0"/>
              </a:spcBef>
              <a:buClr>
                <a:schemeClr val="lt1"/>
              </a:buClr>
              <a:buSzPct val="100000"/>
              <a:defRPr sz="5400">
                <a:solidFill>
                  <a:schemeClr val="lt1"/>
                </a:solidFill>
              </a:defRPr>
            </a:lvl4pPr>
            <a:lvl5pPr lvl="4">
              <a:spcBef>
                <a:spcPts val="0"/>
              </a:spcBef>
              <a:buClr>
                <a:schemeClr val="lt1"/>
              </a:buClr>
              <a:buSzPct val="100000"/>
              <a:defRPr sz="5400">
                <a:solidFill>
                  <a:schemeClr val="lt1"/>
                </a:solidFill>
              </a:defRPr>
            </a:lvl5pPr>
            <a:lvl6pPr lvl="5">
              <a:spcBef>
                <a:spcPts val="0"/>
              </a:spcBef>
              <a:buClr>
                <a:schemeClr val="lt1"/>
              </a:buClr>
              <a:buSzPct val="100000"/>
              <a:defRPr sz="5400">
                <a:solidFill>
                  <a:schemeClr val="lt1"/>
                </a:solidFill>
              </a:defRPr>
            </a:lvl6pPr>
            <a:lvl7pPr lvl="6">
              <a:spcBef>
                <a:spcPts val="0"/>
              </a:spcBef>
              <a:buClr>
                <a:schemeClr val="lt1"/>
              </a:buClr>
              <a:buSzPct val="100000"/>
              <a:defRPr sz="5400">
                <a:solidFill>
                  <a:schemeClr val="lt1"/>
                </a:solidFill>
              </a:defRPr>
            </a:lvl7pPr>
            <a:lvl8pPr lvl="7">
              <a:spcBef>
                <a:spcPts val="0"/>
              </a:spcBef>
              <a:buClr>
                <a:schemeClr val="lt1"/>
              </a:buClr>
              <a:buSzPct val="100000"/>
              <a:defRPr sz="5400">
                <a:solidFill>
                  <a:schemeClr val="lt1"/>
                </a:solidFill>
              </a:defRPr>
            </a:lvl8pPr>
            <a:lvl9pPr lvl="8">
              <a:spcBef>
                <a:spcPts val="0"/>
              </a:spcBef>
              <a:buClr>
                <a:schemeClr val="lt1"/>
              </a:buClr>
              <a:buSzPct val="100000"/>
              <a:defRPr sz="5400">
                <a:solidFill>
                  <a:schemeClr val="lt1"/>
                </a:solidFill>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solidFill>
                  <a:schemeClr val="lt1"/>
                </a:solidFill>
              </a:rPr>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bg>
      <p:bgPr>
        <a:solidFill>
          <a:schemeClr val="dk1"/>
        </a:solidFill>
      </p:bgPr>
    </p:bg>
    <p:spTree>
      <p:nvGrpSpPr>
        <p:cNvPr id="41" name="Shape 41"/>
        <p:cNvGrpSpPr/>
        <p:nvPr/>
      </p:nvGrpSpPr>
      <p:grpSpPr>
        <a:xfrm>
          <a:off x="0" y="0"/>
          <a:ext cx="0" cy="0"/>
          <a:chOff x="0" y="0"/>
          <a:chExt cx="0" cy="0"/>
        </a:xfrm>
      </p:grpSpPr>
      <p:sp>
        <p:nvSpPr>
          <p:cNvPr id="42" name="Shape 42"/>
          <p:cNvSpPr/>
          <p:nvPr/>
        </p:nvSpPr>
        <p:spPr>
          <a:xfrm>
            <a:off x="4572000" y="175"/>
            <a:ext cx="4572000" cy="5143500"/>
          </a:xfrm>
          <a:prstGeom prst="rect">
            <a:avLst/>
          </a:prstGeom>
          <a:solidFill>
            <a:schemeClr val="lt1"/>
          </a:solidFill>
          <a:ln>
            <a:noFill/>
          </a:ln>
        </p:spPr>
        <p:txBody>
          <a:bodyPr anchorCtr="0" anchor="ctr" bIns="91425" lIns="91425" rIns="91425" tIns="91425">
            <a:noAutofit/>
          </a:bodyPr>
          <a:lstStyle/>
          <a:p>
            <a:pPr lvl="0">
              <a:spcBef>
                <a:spcPts val="0"/>
              </a:spcBef>
              <a:buNone/>
            </a:pPr>
            <a:r>
              <a:t/>
            </a:r>
            <a:endParaRPr/>
          </a:p>
        </p:txBody>
      </p:sp>
      <p:cxnSp>
        <p:nvCxnSpPr>
          <p:cNvPr id="43" name="Shape 43"/>
          <p:cNvCxnSpPr/>
          <p:nvPr/>
        </p:nvCxnSpPr>
        <p:spPr>
          <a:xfrm>
            <a:off x="5029675" y="4495500"/>
            <a:ext cx="577200" cy="0"/>
          </a:xfrm>
          <a:prstGeom prst="straightConnector1">
            <a:avLst/>
          </a:prstGeom>
          <a:noFill/>
          <a:ln cap="flat" cmpd="sng" w="19050">
            <a:solidFill>
              <a:schemeClr val="dk1"/>
            </a:solidFill>
            <a:prstDash val="lgDash"/>
            <a:round/>
            <a:headEnd len="med" w="med" type="none"/>
            <a:tailEnd len="med" w="med" type="none"/>
          </a:ln>
        </p:spPr>
      </p:cxnSp>
      <p:sp>
        <p:nvSpPr>
          <p:cNvPr id="44" name="Shape 44"/>
          <p:cNvSpPr txBox="1"/>
          <p:nvPr>
            <p:ph type="title"/>
          </p:nvPr>
        </p:nvSpPr>
        <p:spPr>
          <a:xfrm>
            <a:off x="265500" y="1078750"/>
            <a:ext cx="4045200" cy="1789200"/>
          </a:xfrm>
          <a:prstGeom prst="rect">
            <a:avLst/>
          </a:prstGeom>
        </p:spPr>
        <p:txBody>
          <a:bodyPr anchorCtr="0" anchor="b" bIns="91425" lIns="91425" rIns="91425" tIns="91425"/>
          <a:lstStyle>
            <a:lvl1pPr lvl="0" algn="ctr">
              <a:spcBef>
                <a:spcPts val="0"/>
              </a:spcBef>
              <a:buClr>
                <a:schemeClr val="lt1"/>
              </a:buClr>
              <a:buSzPct val="100000"/>
              <a:defRPr sz="4600">
                <a:solidFill>
                  <a:schemeClr val="lt1"/>
                </a:solidFill>
              </a:defRPr>
            </a:lvl1pPr>
            <a:lvl2pPr lvl="1" algn="ctr">
              <a:spcBef>
                <a:spcPts val="0"/>
              </a:spcBef>
              <a:buClr>
                <a:schemeClr val="lt1"/>
              </a:buClr>
              <a:buSzPct val="100000"/>
              <a:defRPr sz="4600">
                <a:solidFill>
                  <a:schemeClr val="lt1"/>
                </a:solidFill>
              </a:defRPr>
            </a:lvl2pPr>
            <a:lvl3pPr lvl="2" algn="ctr">
              <a:spcBef>
                <a:spcPts val="0"/>
              </a:spcBef>
              <a:buClr>
                <a:schemeClr val="lt1"/>
              </a:buClr>
              <a:buSzPct val="100000"/>
              <a:defRPr sz="4600">
                <a:solidFill>
                  <a:schemeClr val="lt1"/>
                </a:solidFill>
              </a:defRPr>
            </a:lvl3pPr>
            <a:lvl4pPr lvl="3" algn="ctr">
              <a:spcBef>
                <a:spcPts val="0"/>
              </a:spcBef>
              <a:buClr>
                <a:schemeClr val="lt1"/>
              </a:buClr>
              <a:buSzPct val="100000"/>
              <a:defRPr sz="4600">
                <a:solidFill>
                  <a:schemeClr val="lt1"/>
                </a:solidFill>
              </a:defRPr>
            </a:lvl4pPr>
            <a:lvl5pPr lvl="4" algn="ctr">
              <a:spcBef>
                <a:spcPts val="0"/>
              </a:spcBef>
              <a:buClr>
                <a:schemeClr val="lt1"/>
              </a:buClr>
              <a:buSzPct val="100000"/>
              <a:defRPr sz="4600">
                <a:solidFill>
                  <a:schemeClr val="lt1"/>
                </a:solidFill>
              </a:defRPr>
            </a:lvl5pPr>
            <a:lvl6pPr lvl="5" algn="ctr">
              <a:spcBef>
                <a:spcPts val="0"/>
              </a:spcBef>
              <a:buClr>
                <a:schemeClr val="lt1"/>
              </a:buClr>
              <a:buSzPct val="100000"/>
              <a:defRPr sz="4600">
                <a:solidFill>
                  <a:schemeClr val="lt1"/>
                </a:solidFill>
              </a:defRPr>
            </a:lvl6pPr>
            <a:lvl7pPr lvl="6" algn="ctr">
              <a:spcBef>
                <a:spcPts val="0"/>
              </a:spcBef>
              <a:buClr>
                <a:schemeClr val="lt1"/>
              </a:buClr>
              <a:buSzPct val="100000"/>
              <a:defRPr sz="4600">
                <a:solidFill>
                  <a:schemeClr val="lt1"/>
                </a:solidFill>
              </a:defRPr>
            </a:lvl7pPr>
            <a:lvl8pPr lvl="7" algn="ctr">
              <a:spcBef>
                <a:spcPts val="0"/>
              </a:spcBef>
              <a:buClr>
                <a:schemeClr val="lt1"/>
              </a:buClr>
              <a:buSzPct val="100000"/>
              <a:defRPr sz="4600">
                <a:solidFill>
                  <a:schemeClr val="lt1"/>
                </a:solidFill>
              </a:defRPr>
            </a:lvl8pPr>
            <a:lvl9pPr lvl="8" algn="ctr">
              <a:spcBef>
                <a:spcPts val="0"/>
              </a:spcBef>
              <a:buClr>
                <a:schemeClr val="lt1"/>
              </a:buClr>
              <a:buSzPct val="100000"/>
              <a:defRPr sz="4600">
                <a:solidFill>
                  <a:schemeClr val="lt1"/>
                </a:solidFill>
              </a:defRPr>
            </a:lvl9pPr>
          </a:lstStyle>
          <a:p/>
        </p:txBody>
      </p:sp>
      <p:sp>
        <p:nvSpPr>
          <p:cNvPr id="45" name="Shape 45"/>
          <p:cNvSpPr txBox="1"/>
          <p:nvPr>
            <p:ph idx="1" type="subTitle"/>
          </p:nvPr>
        </p:nvSpPr>
        <p:spPr>
          <a:xfrm>
            <a:off x="265500" y="2921400"/>
            <a:ext cx="4045200" cy="1345500"/>
          </a:xfrm>
          <a:prstGeom prst="rect">
            <a:avLst/>
          </a:prstGeom>
        </p:spPr>
        <p:txBody>
          <a:bodyPr anchorCtr="0" anchor="t" bIns="91425" lIns="91425" rIns="91425" tIns="91425"/>
          <a:lstStyle>
            <a:lvl1pPr lvl="0" algn="ctr">
              <a:lnSpc>
                <a:spcPct val="100000"/>
              </a:lnSpc>
              <a:spcBef>
                <a:spcPts val="0"/>
              </a:spcBef>
              <a:spcAft>
                <a:spcPts val="0"/>
              </a:spcAft>
              <a:buClr>
                <a:schemeClr val="lt1"/>
              </a:buClr>
              <a:buSzPct val="100000"/>
              <a:buNone/>
              <a:defRPr sz="1900">
                <a:solidFill>
                  <a:schemeClr val="lt1"/>
                </a:solidFill>
              </a:defRPr>
            </a:lvl1pPr>
            <a:lvl2pPr lvl="1" algn="ctr">
              <a:lnSpc>
                <a:spcPct val="100000"/>
              </a:lnSpc>
              <a:spcBef>
                <a:spcPts val="0"/>
              </a:spcBef>
              <a:spcAft>
                <a:spcPts val="0"/>
              </a:spcAft>
              <a:buClr>
                <a:schemeClr val="lt1"/>
              </a:buClr>
              <a:buSzPct val="100000"/>
              <a:buNone/>
              <a:defRPr sz="1900">
                <a:solidFill>
                  <a:schemeClr val="lt1"/>
                </a:solidFill>
              </a:defRPr>
            </a:lvl2pPr>
            <a:lvl3pPr lvl="2" algn="ctr">
              <a:lnSpc>
                <a:spcPct val="100000"/>
              </a:lnSpc>
              <a:spcBef>
                <a:spcPts val="0"/>
              </a:spcBef>
              <a:spcAft>
                <a:spcPts val="0"/>
              </a:spcAft>
              <a:buClr>
                <a:schemeClr val="lt1"/>
              </a:buClr>
              <a:buSzPct val="100000"/>
              <a:buNone/>
              <a:defRPr sz="1900">
                <a:solidFill>
                  <a:schemeClr val="lt1"/>
                </a:solidFill>
              </a:defRPr>
            </a:lvl3pPr>
            <a:lvl4pPr lvl="3" algn="ctr">
              <a:lnSpc>
                <a:spcPct val="100000"/>
              </a:lnSpc>
              <a:spcBef>
                <a:spcPts val="0"/>
              </a:spcBef>
              <a:spcAft>
                <a:spcPts val="0"/>
              </a:spcAft>
              <a:buClr>
                <a:schemeClr val="lt1"/>
              </a:buClr>
              <a:buSzPct val="100000"/>
              <a:buNone/>
              <a:defRPr sz="1900">
                <a:solidFill>
                  <a:schemeClr val="lt1"/>
                </a:solidFill>
              </a:defRPr>
            </a:lvl4pPr>
            <a:lvl5pPr lvl="4" algn="ctr">
              <a:lnSpc>
                <a:spcPct val="100000"/>
              </a:lnSpc>
              <a:spcBef>
                <a:spcPts val="0"/>
              </a:spcBef>
              <a:spcAft>
                <a:spcPts val="0"/>
              </a:spcAft>
              <a:buClr>
                <a:schemeClr val="lt1"/>
              </a:buClr>
              <a:buSzPct val="100000"/>
              <a:buNone/>
              <a:defRPr sz="1900">
                <a:solidFill>
                  <a:schemeClr val="lt1"/>
                </a:solidFill>
              </a:defRPr>
            </a:lvl5pPr>
            <a:lvl6pPr lvl="5" algn="ctr">
              <a:lnSpc>
                <a:spcPct val="100000"/>
              </a:lnSpc>
              <a:spcBef>
                <a:spcPts val="0"/>
              </a:spcBef>
              <a:spcAft>
                <a:spcPts val="0"/>
              </a:spcAft>
              <a:buClr>
                <a:schemeClr val="lt1"/>
              </a:buClr>
              <a:buSzPct val="100000"/>
              <a:buNone/>
              <a:defRPr sz="1900">
                <a:solidFill>
                  <a:schemeClr val="lt1"/>
                </a:solidFill>
              </a:defRPr>
            </a:lvl6pPr>
            <a:lvl7pPr lvl="6" algn="ctr">
              <a:lnSpc>
                <a:spcPct val="100000"/>
              </a:lnSpc>
              <a:spcBef>
                <a:spcPts val="0"/>
              </a:spcBef>
              <a:spcAft>
                <a:spcPts val="0"/>
              </a:spcAft>
              <a:buClr>
                <a:schemeClr val="lt1"/>
              </a:buClr>
              <a:buSzPct val="100000"/>
              <a:buNone/>
              <a:defRPr sz="1900">
                <a:solidFill>
                  <a:schemeClr val="lt1"/>
                </a:solidFill>
              </a:defRPr>
            </a:lvl7pPr>
            <a:lvl8pPr lvl="7" algn="ctr">
              <a:lnSpc>
                <a:spcPct val="100000"/>
              </a:lnSpc>
              <a:spcBef>
                <a:spcPts val="0"/>
              </a:spcBef>
              <a:spcAft>
                <a:spcPts val="0"/>
              </a:spcAft>
              <a:buClr>
                <a:schemeClr val="lt1"/>
              </a:buClr>
              <a:buSzPct val="100000"/>
              <a:buNone/>
              <a:defRPr sz="1900">
                <a:solidFill>
                  <a:schemeClr val="lt1"/>
                </a:solidFill>
              </a:defRPr>
            </a:lvl8pPr>
            <a:lvl9pPr lvl="8" algn="ctr">
              <a:lnSpc>
                <a:spcPct val="100000"/>
              </a:lnSpc>
              <a:spcBef>
                <a:spcPts val="0"/>
              </a:spcBef>
              <a:spcAft>
                <a:spcPts val="0"/>
              </a:spcAft>
              <a:buClr>
                <a:schemeClr val="lt1"/>
              </a:buClr>
              <a:buSzPct val="100000"/>
              <a:buNone/>
              <a:defRPr sz="1900">
                <a:solidFill>
                  <a:schemeClr val="lt1"/>
                </a:solidFill>
              </a:defRPr>
            </a:lvl9pPr>
          </a:lstStyle>
          <a:p/>
        </p:txBody>
      </p:sp>
      <p:sp>
        <p:nvSpPr>
          <p:cNvPr id="46" name="Shape 46"/>
          <p:cNvSpPr txBox="1"/>
          <p:nvPr>
            <p:ph idx="2" type="body"/>
          </p:nvPr>
        </p:nvSpPr>
        <p:spPr>
          <a:xfrm>
            <a:off x="4939500" y="724200"/>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8" name="Shape 48"/>
        <p:cNvGrpSpPr/>
        <p:nvPr/>
      </p:nvGrpSpPr>
      <p:grpSpPr>
        <a:xfrm>
          <a:off x="0" y="0"/>
          <a:ext cx="0" cy="0"/>
          <a:chOff x="0" y="0"/>
          <a:chExt cx="0" cy="0"/>
        </a:xfrm>
      </p:grpSpPr>
      <p:sp>
        <p:nvSpPr>
          <p:cNvPr id="49" name="Shape 49"/>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SzPct val="100000"/>
              <a:buFont typeface="Oswald"/>
              <a:buNone/>
              <a:defRPr sz="2100">
                <a:latin typeface="Oswald"/>
                <a:ea typeface="Oswald"/>
                <a:cs typeface="Oswald"/>
                <a:sym typeface="Oswald"/>
              </a:defRPr>
            </a:lvl1pPr>
          </a:lstStyle>
          <a:p/>
        </p:txBody>
      </p:sp>
      <p:sp>
        <p:nvSpPr>
          <p:cNvPr id="50" name="Shape 5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372500"/>
            <a:ext cx="8520600" cy="733500"/>
          </a:xfrm>
          <a:prstGeom prst="rect">
            <a:avLst/>
          </a:prstGeom>
          <a:noFill/>
          <a:ln>
            <a:noFill/>
          </a:ln>
        </p:spPr>
        <p:txBody>
          <a:bodyPr anchorCtr="0" anchor="b" bIns="91425" lIns="91425" rIns="91425" tIns="91425"/>
          <a:lstStyle>
            <a:lvl1pPr lvl="0">
              <a:spcBef>
                <a:spcPts val="0"/>
              </a:spcBef>
              <a:buClr>
                <a:schemeClr val="dk2"/>
              </a:buClr>
              <a:buSzPct val="100000"/>
              <a:buFont typeface="Oswald"/>
              <a:buNone/>
              <a:defRPr sz="3000">
                <a:solidFill>
                  <a:schemeClr val="dk2"/>
                </a:solidFill>
                <a:latin typeface="Oswald"/>
                <a:ea typeface="Oswald"/>
                <a:cs typeface="Oswald"/>
                <a:sym typeface="Oswald"/>
              </a:defRPr>
            </a:lvl1pPr>
            <a:lvl2pPr lvl="1">
              <a:spcBef>
                <a:spcPts val="0"/>
              </a:spcBef>
              <a:buClr>
                <a:schemeClr val="dk2"/>
              </a:buClr>
              <a:buSzPct val="100000"/>
              <a:buFont typeface="Oswald"/>
              <a:buNone/>
              <a:defRPr sz="3000">
                <a:solidFill>
                  <a:schemeClr val="dk2"/>
                </a:solidFill>
                <a:latin typeface="Oswald"/>
                <a:ea typeface="Oswald"/>
                <a:cs typeface="Oswald"/>
                <a:sym typeface="Oswald"/>
              </a:defRPr>
            </a:lvl2pPr>
            <a:lvl3pPr lvl="2">
              <a:spcBef>
                <a:spcPts val="0"/>
              </a:spcBef>
              <a:buClr>
                <a:schemeClr val="dk2"/>
              </a:buClr>
              <a:buSzPct val="100000"/>
              <a:buFont typeface="Oswald"/>
              <a:buNone/>
              <a:defRPr sz="3000">
                <a:solidFill>
                  <a:schemeClr val="dk2"/>
                </a:solidFill>
                <a:latin typeface="Oswald"/>
                <a:ea typeface="Oswald"/>
                <a:cs typeface="Oswald"/>
                <a:sym typeface="Oswald"/>
              </a:defRPr>
            </a:lvl3pPr>
            <a:lvl4pPr lvl="3">
              <a:spcBef>
                <a:spcPts val="0"/>
              </a:spcBef>
              <a:buClr>
                <a:schemeClr val="dk2"/>
              </a:buClr>
              <a:buSzPct val="100000"/>
              <a:buFont typeface="Oswald"/>
              <a:buNone/>
              <a:defRPr sz="3000">
                <a:solidFill>
                  <a:schemeClr val="dk2"/>
                </a:solidFill>
                <a:latin typeface="Oswald"/>
                <a:ea typeface="Oswald"/>
                <a:cs typeface="Oswald"/>
                <a:sym typeface="Oswald"/>
              </a:defRPr>
            </a:lvl4pPr>
            <a:lvl5pPr lvl="4">
              <a:spcBef>
                <a:spcPts val="0"/>
              </a:spcBef>
              <a:buClr>
                <a:schemeClr val="dk2"/>
              </a:buClr>
              <a:buSzPct val="100000"/>
              <a:buFont typeface="Oswald"/>
              <a:buNone/>
              <a:defRPr sz="3000">
                <a:solidFill>
                  <a:schemeClr val="dk2"/>
                </a:solidFill>
                <a:latin typeface="Oswald"/>
                <a:ea typeface="Oswald"/>
                <a:cs typeface="Oswald"/>
                <a:sym typeface="Oswald"/>
              </a:defRPr>
            </a:lvl5pPr>
            <a:lvl6pPr lvl="5">
              <a:spcBef>
                <a:spcPts val="0"/>
              </a:spcBef>
              <a:buClr>
                <a:schemeClr val="dk2"/>
              </a:buClr>
              <a:buSzPct val="100000"/>
              <a:buFont typeface="Oswald"/>
              <a:buNone/>
              <a:defRPr sz="3000">
                <a:solidFill>
                  <a:schemeClr val="dk2"/>
                </a:solidFill>
                <a:latin typeface="Oswald"/>
                <a:ea typeface="Oswald"/>
                <a:cs typeface="Oswald"/>
                <a:sym typeface="Oswald"/>
              </a:defRPr>
            </a:lvl6pPr>
            <a:lvl7pPr lvl="6">
              <a:spcBef>
                <a:spcPts val="0"/>
              </a:spcBef>
              <a:buClr>
                <a:schemeClr val="dk2"/>
              </a:buClr>
              <a:buSzPct val="100000"/>
              <a:buFont typeface="Oswald"/>
              <a:buNone/>
              <a:defRPr sz="3000">
                <a:solidFill>
                  <a:schemeClr val="dk2"/>
                </a:solidFill>
                <a:latin typeface="Oswald"/>
                <a:ea typeface="Oswald"/>
                <a:cs typeface="Oswald"/>
                <a:sym typeface="Oswald"/>
              </a:defRPr>
            </a:lvl7pPr>
            <a:lvl8pPr lvl="7">
              <a:spcBef>
                <a:spcPts val="0"/>
              </a:spcBef>
              <a:buClr>
                <a:schemeClr val="dk2"/>
              </a:buClr>
              <a:buSzPct val="100000"/>
              <a:buFont typeface="Oswald"/>
              <a:buNone/>
              <a:defRPr sz="3000">
                <a:solidFill>
                  <a:schemeClr val="dk2"/>
                </a:solidFill>
                <a:latin typeface="Oswald"/>
                <a:ea typeface="Oswald"/>
                <a:cs typeface="Oswald"/>
                <a:sym typeface="Oswald"/>
              </a:defRPr>
            </a:lvl8pPr>
            <a:lvl9pPr lvl="8">
              <a:spcBef>
                <a:spcPts val="0"/>
              </a:spcBef>
              <a:buClr>
                <a:schemeClr val="dk2"/>
              </a:buClr>
              <a:buSzPct val="100000"/>
              <a:buFont typeface="Oswald"/>
              <a:buNone/>
              <a:defRPr sz="3000">
                <a:solidFill>
                  <a:schemeClr val="dk2"/>
                </a:solidFill>
                <a:latin typeface="Oswald"/>
                <a:ea typeface="Oswald"/>
                <a:cs typeface="Oswald"/>
                <a:sym typeface="Oswald"/>
              </a:defRPr>
            </a:lvl9pPr>
          </a:lstStyle>
          <a:p/>
        </p:txBody>
      </p:sp>
      <p:sp>
        <p:nvSpPr>
          <p:cNvPr id="7" name="Shape 7"/>
          <p:cNvSpPr txBox="1"/>
          <p:nvPr>
            <p:ph idx="1" type="body"/>
          </p:nvPr>
        </p:nvSpPr>
        <p:spPr>
          <a:xfrm>
            <a:off x="311700" y="1468825"/>
            <a:ext cx="8520600" cy="30999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buFont typeface="Source Code Pro"/>
              <a:defRPr sz="1800">
                <a:solidFill>
                  <a:schemeClr val="dk2"/>
                </a:solidFill>
                <a:latin typeface="Source Code Pro"/>
                <a:ea typeface="Source Code Pro"/>
                <a:cs typeface="Source Code Pro"/>
                <a:sym typeface="Source Code Pro"/>
              </a:defRPr>
            </a:lvl1pPr>
            <a:lvl2pPr lvl="1">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2pPr>
            <a:lvl3pPr lvl="2">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3pPr>
            <a:lvl4pPr lvl="3">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4pPr>
            <a:lvl5pPr lvl="4">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5pPr>
            <a:lvl6pPr lvl="5">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6pPr>
            <a:lvl7pPr lvl="6">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7pPr>
            <a:lvl8pPr lvl="7">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8pPr>
            <a:lvl9pPr lvl="8">
              <a:lnSpc>
                <a:spcPct val="115000"/>
              </a:lnSpc>
              <a:spcBef>
                <a:spcPts val="0"/>
              </a:spcBef>
              <a:spcAft>
                <a:spcPts val="1600"/>
              </a:spcAft>
              <a:buClr>
                <a:schemeClr val="dk2"/>
              </a:buClr>
              <a:buFont typeface="Source Code Pro"/>
              <a:defRPr>
                <a:solidFill>
                  <a:schemeClr val="dk2"/>
                </a:solidFill>
                <a:latin typeface="Source Code Pro"/>
                <a:ea typeface="Source Code Pro"/>
                <a:cs typeface="Source Code Pro"/>
                <a:sym typeface="Source Code Pro"/>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latin typeface="Source Code Pro"/>
                <a:ea typeface="Source Code Pro"/>
                <a:cs typeface="Source Code Pro"/>
                <a:sym typeface="Source Code Pro"/>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01.jpg"/><Relationship Id="rId4" Type="http://schemas.openxmlformats.org/officeDocument/2006/relationships/image" Target="../media/image00.png"/><Relationship Id="rId5" Type="http://schemas.openxmlformats.org/officeDocument/2006/relationships/image" Target="../media/image0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0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0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3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03.jpg"/><Relationship Id="rId4" Type="http://schemas.openxmlformats.org/officeDocument/2006/relationships/hyperlink" Target="https://en.wikipedia.org/wiki/Food_bank" TargetMode="External"/><Relationship Id="rId5" Type="http://schemas.openxmlformats.org/officeDocument/2006/relationships/image" Target="../media/image11.jpg"/><Relationship Id="rId6" Type="http://schemas.openxmlformats.org/officeDocument/2006/relationships/hyperlink" Target="https://en.wikipedia.org/wiki/Food_bank" TargetMode="External"/><Relationship Id="rId7" Type="http://schemas.openxmlformats.org/officeDocument/2006/relationships/image" Target="../media/image1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4.xml"/><Relationship Id="rId3" Type="http://schemas.openxmlformats.org/officeDocument/2006/relationships/image" Target="../media/image08.png"/><Relationship Id="rId4" Type="http://schemas.openxmlformats.org/officeDocument/2006/relationships/image" Target="../media/image09.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5.xml"/><Relationship Id="rId3" Type="http://schemas.openxmlformats.org/officeDocument/2006/relationships/image" Target="../media/image12.jpg"/><Relationship Id="rId4" Type="http://schemas.openxmlformats.org/officeDocument/2006/relationships/image" Target="../media/image21.jp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3.png"/><Relationship Id="rId4" Type="http://schemas.openxmlformats.org/officeDocument/2006/relationships/image" Target="../media/image20.jpg"/><Relationship Id="rId5" Type="http://schemas.openxmlformats.org/officeDocument/2006/relationships/image" Target="../media/image19.jp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image" Target="../media/image1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hyperlink" Target="https://commons.wikimedia.org/wiki/File:Collett_Park_Neighborhood_Historic_District.jpg" TargetMode="External"/><Relationship Id="rId4" Type="http://schemas.openxmlformats.org/officeDocument/2006/relationships/image" Target="../media/image22.jpg"/><Relationship Id="rId5"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9.jpg"/><Relationship Id="rId4" Type="http://schemas.openxmlformats.org/officeDocument/2006/relationships/image" Target="../media/image23.jpg"/><Relationship Id="rId5" Type="http://schemas.openxmlformats.org/officeDocument/2006/relationships/image" Target="../media/image25.jpg"/><Relationship Id="rId6" Type="http://schemas.openxmlformats.org/officeDocument/2006/relationships/image" Target="../media/image24.jpg"/><Relationship Id="rId7" Type="http://schemas.openxmlformats.org/officeDocument/2006/relationships/image" Target="../media/image27.jpg"/><Relationship Id="rId8" Type="http://schemas.openxmlformats.org/officeDocument/2006/relationships/image" Target="../media/image30.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4.xml"/><Relationship Id="rId3" Type="http://schemas.openxmlformats.org/officeDocument/2006/relationships/image" Target="../media/image1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3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6.xml"/><Relationship Id="rId3" Type="http://schemas.openxmlformats.org/officeDocument/2006/relationships/image" Target="../media/image0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 Id="rId3" Type="http://schemas.openxmlformats.org/officeDocument/2006/relationships/image" Target="../media/image07.jp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03.jpg"/><Relationship Id="rId4" Type="http://schemas.openxmlformats.org/officeDocument/2006/relationships/hyperlink" Target="https://en.wikipedia.org/wiki/Food_bank" TargetMode="External"/><Relationship Id="rId5" Type="http://schemas.openxmlformats.org/officeDocument/2006/relationships/image" Target="../media/image11.jpg"/><Relationship Id="rId6" Type="http://schemas.openxmlformats.org/officeDocument/2006/relationships/hyperlink" Target="https://en.wikipedia.org/wiki/Food_bank" TargetMode="External"/><Relationship Id="rId7" Type="http://schemas.openxmlformats.org/officeDocument/2006/relationships/image" Target="../media/image10.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1" name="Shape 61"/>
        <p:cNvGrpSpPr/>
        <p:nvPr/>
      </p:nvGrpSpPr>
      <p:grpSpPr>
        <a:xfrm>
          <a:off x="0" y="0"/>
          <a:ext cx="0" cy="0"/>
          <a:chOff x="0" y="0"/>
          <a:chExt cx="0" cy="0"/>
        </a:xfrm>
      </p:grpSpPr>
      <p:sp>
        <p:nvSpPr>
          <p:cNvPr id="62" name="Shape 62"/>
          <p:cNvSpPr txBox="1"/>
          <p:nvPr>
            <p:ph type="ctrTitle"/>
          </p:nvPr>
        </p:nvSpPr>
        <p:spPr>
          <a:xfrm>
            <a:off x="411175" y="644300"/>
            <a:ext cx="8282400" cy="2109000"/>
          </a:xfrm>
          <a:prstGeom prst="rect">
            <a:avLst/>
          </a:prstGeom>
        </p:spPr>
        <p:txBody>
          <a:bodyPr anchorCtr="0" anchor="b" bIns="91425" lIns="91425" rIns="91425" tIns="91425">
            <a:noAutofit/>
          </a:bodyPr>
          <a:lstStyle/>
          <a:p>
            <a:pPr lvl="0">
              <a:spcBef>
                <a:spcPts val="0"/>
              </a:spcBef>
              <a:buNone/>
            </a:pPr>
            <a:r>
              <a:rPr lang="en"/>
              <a:t>POV and Prototyping</a:t>
            </a:r>
          </a:p>
        </p:txBody>
      </p:sp>
      <p:sp>
        <p:nvSpPr>
          <p:cNvPr id="63" name="Shape 63"/>
          <p:cNvSpPr txBox="1"/>
          <p:nvPr>
            <p:ph idx="1" type="subTitle"/>
          </p:nvPr>
        </p:nvSpPr>
        <p:spPr>
          <a:xfrm>
            <a:off x="430800" y="3346050"/>
            <a:ext cx="8282400" cy="1260600"/>
          </a:xfrm>
          <a:prstGeom prst="rect">
            <a:avLst/>
          </a:prstGeom>
        </p:spPr>
        <p:txBody>
          <a:bodyPr anchorCtr="0" anchor="ctr" bIns="91425" lIns="91425" rIns="91425" tIns="91425">
            <a:noAutofit/>
          </a:bodyPr>
          <a:lstStyle/>
          <a:p>
            <a:pPr lvl="0">
              <a:spcBef>
                <a:spcPts val="0"/>
              </a:spcBef>
              <a:buNone/>
            </a:pPr>
            <a:r>
              <a:t/>
            </a:r>
            <a:endParaRPr/>
          </a:p>
        </p:txBody>
      </p:sp>
      <p:pic>
        <p:nvPicPr>
          <p:cNvPr descr="GTGTC pic.JPG" id="64" name="Shape 64"/>
          <p:cNvPicPr preferRelativeResize="0"/>
          <p:nvPr/>
        </p:nvPicPr>
        <p:blipFill rotWithShape="1">
          <a:blip r:embed="rId3">
            <a:alphaModFix/>
          </a:blip>
          <a:srcRect b="0" l="0" r="31675" t="11245"/>
          <a:stretch/>
        </p:blipFill>
        <p:spPr>
          <a:xfrm>
            <a:off x="6815450" y="3365924"/>
            <a:ext cx="1979049" cy="1803775"/>
          </a:xfrm>
          <a:prstGeom prst="rect">
            <a:avLst/>
          </a:prstGeom>
          <a:noFill/>
          <a:ln>
            <a:noFill/>
          </a:ln>
        </p:spPr>
      </p:pic>
      <p:pic>
        <p:nvPicPr>
          <p:cNvPr id="65" name="Shape 65"/>
          <p:cNvPicPr preferRelativeResize="0"/>
          <p:nvPr/>
        </p:nvPicPr>
        <p:blipFill>
          <a:blip r:embed="rId4">
            <a:alphaModFix/>
          </a:blip>
          <a:stretch>
            <a:fillRect/>
          </a:stretch>
        </p:blipFill>
        <p:spPr>
          <a:xfrm>
            <a:off x="431149" y="3346262"/>
            <a:ext cx="1803774" cy="1803774"/>
          </a:xfrm>
          <a:prstGeom prst="rect">
            <a:avLst/>
          </a:prstGeom>
          <a:noFill/>
          <a:ln>
            <a:noFill/>
          </a:ln>
        </p:spPr>
      </p:pic>
      <p:pic>
        <p:nvPicPr>
          <p:cNvPr id="66" name="Shape 66"/>
          <p:cNvPicPr preferRelativeResize="0"/>
          <p:nvPr/>
        </p:nvPicPr>
        <p:blipFill>
          <a:blip r:embed="rId5">
            <a:alphaModFix/>
          </a:blip>
          <a:stretch>
            <a:fillRect/>
          </a:stretch>
        </p:blipFill>
        <p:spPr>
          <a:xfrm>
            <a:off x="3661725" y="3334025"/>
            <a:ext cx="1803775" cy="180377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372500"/>
            <a:ext cx="8520600" cy="733500"/>
          </a:xfrm>
          <a:prstGeom prst="rect">
            <a:avLst/>
          </a:prstGeom>
          <a:solidFill>
            <a:schemeClr val="dk1"/>
          </a:solidFill>
        </p:spPr>
        <p:txBody>
          <a:bodyPr anchorCtr="0" anchor="b" bIns="91425" lIns="91425" rIns="91425" tIns="91425">
            <a:noAutofit/>
          </a:bodyPr>
          <a:lstStyle/>
          <a:p>
            <a:pPr lvl="0" rtl="0">
              <a:spcBef>
                <a:spcPts val="0"/>
              </a:spcBef>
              <a:buNone/>
            </a:pPr>
            <a:r>
              <a:rPr lang="en">
                <a:solidFill>
                  <a:srgbClr val="FFFFFF"/>
                </a:solidFill>
              </a:rPr>
              <a:t>POV #2</a:t>
            </a:r>
          </a:p>
        </p:txBody>
      </p:sp>
      <p:sp>
        <p:nvSpPr>
          <p:cNvPr id="128" name="Shape 128"/>
          <p:cNvSpPr txBox="1"/>
          <p:nvPr>
            <p:ph idx="1" type="body"/>
          </p:nvPr>
        </p:nvSpPr>
        <p:spPr>
          <a:xfrm>
            <a:off x="3193875" y="1240225"/>
            <a:ext cx="5867100" cy="3697500"/>
          </a:xfrm>
          <a:prstGeom prst="rect">
            <a:avLst/>
          </a:prstGeom>
          <a:solidFill>
            <a:srgbClr val="FFFFFF"/>
          </a:solidFill>
        </p:spPr>
        <p:txBody>
          <a:bodyPr anchorCtr="0" anchor="t" bIns="91425" lIns="91425" rIns="91425" tIns="91425">
            <a:noAutofit/>
          </a:bodyPr>
          <a:lstStyle/>
          <a:p>
            <a:pPr lvl="0" rtl="0">
              <a:spcBef>
                <a:spcPts val="0"/>
              </a:spcBef>
              <a:spcAft>
                <a:spcPts val="0"/>
              </a:spcAft>
              <a:buNone/>
            </a:pPr>
            <a:r>
              <a:rPr b="1" lang="en" sz="2100">
                <a:solidFill>
                  <a:schemeClr val="dk1"/>
                </a:solidFill>
                <a:latin typeface="Arial"/>
                <a:ea typeface="Arial"/>
                <a:cs typeface="Arial"/>
                <a:sym typeface="Arial"/>
              </a:rPr>
              <a:t>We spoke with</a:t>
            </a:r>
            <a:r>
              <a:rPr b="1" lang="en" sz="2100">
                <a:solidFill>
                  <a:srgbClr val="000000"/>
                </a:solidFill>
                <a:latin typeface="Arial"/>
                <a:ea typeface="Arial"/>
                <a:cs typeface="Arial"/>
                <a:sym typeface="Arial"/>
              </a:rPr>
              <a:t> Andy, a produce manager at the Mollie’s Stones grocery store. </a:t>
            </a:r>
          </a:p>
          <a:p>
            <a:pPr lvl="0" rtl="0">
              <a:spcBef>
                <a:spcPts val="0"/>
              </a:spcBef>
              <a:spcAft>
                <a:spcPts val="0"/>
              </a:spcAft>
              <a:buNone/>
            </a:pPr>
            <a:r>
              <a:rPr b="1" lang="en" sz="2100">
                <a:solidFill>
                  <a:schemeClr val="dk1"/>
                </a:solidFill>
                <a:latin typeface="Arial"/>
                <a:ea typeface="Arial"/>
                <a:cs typeface="Arial"/>
                <a:sym typeface="Arial"/>
              </a:rPr>
              <a:t>We were amazed to realize </a:t>
            </a:r>
            <a:r>
              <a:rPr b="1" lang="en" sz="2100">
                <a:solidFill>
                  <a:srgbClr val="000000"/>
                </a:solidFill>
                <a:latin typeface="Arial"/>
                <a:ea typeface="Arial"/>
                <a:cs typeface="Arial"/>
                <a:sym typeface="Arial"/>
              </a:rPr>
              <a:t>that a significant percentage of food waste is derived from poor predictions of the expected consumption and/or purchase of food in the workplace and grocery stores. </a:t>
            </a:r>
          </a:p>
          <a:p>
            <a:pPr lvl="0" rtl="0">
              <a:spcBef>
                <a:spcPts val="0"/>
              </a:spcBef>
              <a:spcAft>
                <a:spcPts val="0"/>
              </a:spcAft>
              <a:buNone/>
            </a:pPr>
            <a:r>
              <a:rPr b="1" lang="en" sz="2100">
                <a:solidFill>
                  <a:schemeClr val="dk1"/>
                </a:solidFill>
                <a:latin typeface="Arial"/>
                <a:ea typeface="Arial"/>
                <a:cs typeface="Arial"/>
                <a:sym typeface="Arial"/>
              </a:rPr>
              <a:t>It would be game changing to</a:t>
            </a:r>
            <a:r>
              <a:rPr b="1" lang="en" sz="2100">
                <a:solidFill>
                  <a:srgbClr val="000000"/>
                </a:solidFill>
                <a:latin typeface="Arial"/>
                <a:ea typeface="Arial"/>
                <a:cs typeface="Arial"/>
                <a:sym typeface="Arial"/>
              </a:rPr>
              <a:t> be able end the trend of over-ordering.</a:t>
            </a:r>
          </a:p>
        </p:txBody>
      </p:sp>
      <p:pic>
        <p:nvPicPr>
          <p:cNvPr id="129" name="Shape 129"/>
          <p:cNvPicPr preferRelativeResize="0"/>
          <p:nvPr/>
        </p:nvPicPr>
        <p:blipFill>
          <a:blip r:embed="rId3">
            <a:alphaModFix/>
          </a:blip>
          <a:stretch>
            <a:fillRect/>
          </a:stretch>
        </p:blipFill>
        <p:spPr>
          <a:xfrm>
            <a:off x="166400" y="1737350"/>
            <a:ext cx="2942550" cy="26387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372500"/>
            <a:ext cx="8520600" cy="733500"/>
          </a:xfrm>
          <a:prstGeom prst="rect">
            <a:avLst/>
          </a:prstGeom>
          <a:solidFill>
            <a:schemeClr val="dk1"/>
          </a:solidFill>
        </p:spPr>
        <p:txBody>
          <a:bodyPr anchorCtr="0" anchor="b" bIns="91425" lIns="91425" rIns="91425" tIns="91425">
            <a:noAutofit/>
          </a:bodyPr>
          <a:lstStyle/>
          <a:p>
            <a:pPr lvl="0">
              <a:spcBef>
                <a:spcPts val="0"/>
              </a:spcBef>
              <a:buNone/>
            </a:pPr>
            <a:r>
              <a:rPr lang="en">
                <a:solidFill>
                  <a:srgbClr val="FFFFFF"/>
                </a:solidFill>
              </a:rPr>
              <a:t>POV #3</a:t>
            </a:r>
          </a:p>
        </p:txBody>
      </p:sp>
      <p:sp>
        <p:nvSpPr>
          <p:cNvPr id="135" name="Shape 135"/>
          <p:cNvSpPr txBox="1"/>
          <p:nvPr>
            <p:ph idx="1" type="body"/>
          </p:nvPr>
        </p:nvSpPr>
        <p:spPr>
          <a:xfrm>
            <a:off x="3193875" y="1116875"/>
            <a:ext cx="5867100" cy="4201800"/>
          </a:xfrm>
          <a:prstGeom prst="rect">
            <a:avLst/>
          </a:prstGeom>
        </p:spPr>
        <p:txBody>
          <a:bodyPr anchorCtr="0" anchor="t" bIns="91425" lIns="91425" rIns="91425" tIns="91425">
            <a:noAutofit/>
          </a:bodyPr>
          <a:lstStyle/>
          <a:p>
            <a:pPr lvl="0" rtl="0">
              <a:spcBef>
                <a:spcPts val="0"/>
              </a:spcBef>
              <a:spcAft>
                <a:spcPts val="0"/>
              </a:spcAft>
              <a:buNone/>
            </a:pPr>
            <a:r>
              <a:rPr b="1" lang="en" sz="1900">
                <a:solidFill>
                  <a:schemeClr val="dk1"/>
                </a:solidFill>
                <a:latin typeface="Arial"/>
                <a:ea typeface="Arial"/>
                <a:cs typeface="Arial"/>
                <a:sym typeface="Arial"/>
              </a:rPr>
              <a:t>We spoke with</a:t>
            </a:r>
            <a:r>
              <a:rPr b="1" lang="en" sz="1900">
                <a:solidFill>
                  <a:srgbClr val="000000"/>
                </a:solidFill>
                <a:latin typeface="Arial"/>
                <a:ea typeface="Arial"/>
                <a:cs typeface="Arial"/>
                <a:sym typeface="Arial"/>
              </a:rPr>
              <a:t> Kate, the Director of Project Management at the Second Harvest Food Bank. </a:t>
            </a:r>
          </a:p>
          <a:p>
            <a:pPr lvl="0" rtl="0">
              <a:spcBef>
                <a:spcPts val="0"/>
              </a:spcBef>
              <a:spcAft>
                <a:spcPts val="0"/>
              </a:spcAft>
              <a:buNone/>
            </a:pPr>
            <a:r>
              <a:t/>
            </a:r>
            <a:endParaRPr b="1" sz="1900">
              <a:solidFill>
                <a:srgbClr val="000000"/>
              </a:solidFill>
              <a:latin typeface="Arial"/>
              <a:ea typeface="Arial"/>
              <a:cs typeface="Arial"/>
              <a:sym typeface="Arial"/>
            </a:endParaRPr>
          </a:p>
          <a:p>
            <a:pPr lvl="0" rtl="0">
              <a:spcBef>
                <a:spcPts val="0"/>
              </a:spcBef>
              <a:spcAft>
                <a:spcPts val="0"/>
              </a:spcAft>
              <a:buNone/>
            </a:pPr>
            <a:r>
              <a:rPr b="1" lang="en" sz="1900">
                <a:solidFill>
                  <a:schemeClr val="dk1"/>
                </a:solidFill>
                <a:latin typeface="Arial"/>
                <a:ea typeface="Arial"/>
                <a:cs typeface="Arial"/>
                <a:sym typeface="Arial"/>
              </a:rPr>
              <a:t>We were amazed to realize that </a:t>
            </a:r>
            <a:r>
              <a:rPr b="1" lang="en" sz="1900">
                <a:solidFill>
                  <a:srgbClr val="000000"/>
                </a:solidFill>
                <a:latin typeface="Arial"/>
                <a:ea typeface="Arial"/>
                <a:cs typeface="Arial"/>
                <a:sym typeface="Arial"/>
              </a:rPr>
              <a:t>the donations received are often not the type most needed by recipients &amp; monetary contributions are strongly preferred. </a:t>
            </a:r>
          </a:p>
          <a:p>
            <a:pPr lvl="0" rtl="0">
              <a:spcBef>
                <a:spcPts val="0"/>
              </a:spcBef>
              <a:spcAft>
                <a:spcPts val="0"/>
              </a:spcAft>
              <a:buNone/>
            </a:pPr>
            <a:r>
              <a:t/>
            </a:r>
            <a:endParaRPr b="1" sz="1900">
              <a:solidFill>
                <a:srgbClr val="000000"/>
              </a:solidFill>
              <a:latin typeface="Arial"/>
              <a:ea typeface="Arial"/>
              <a:cs typeface="Arial"/>
              <a:sym typeface="Arial"/>
            </a:endParaRPr>
          </a:p>
          <a:p>
            <a:pPr lvl="0">
              <a:spcBef>
                <a:spcPts val="0"/>
              </a:spcBef>
              <a:spcAft>
                <a:spcPts val="0"/>
              </a:spcAft>
              <a:buNone/>
            </a:pPr>
            <a:r>
              <a:rPr b="1" lang="en" sz="1900">
                <a:solidFill>
                  <a:schemeClr val="dk1"/>
                </a:solidFill>
                <a:latin typeface="Arial"/>
                <a:ea typeface="Arial"/>
                <a:cs typeface="Arial"/>
                <a:sym typeface="Arial"/>
              </a:rPr>
              <a:t>It would be game-changing to </a:t>
            </a:r>
            <a:r>
              <a:rPr b="1" lang="en" sz="1900">
                <a:solidFill>
                  <a:srgbClr val="000000"/>
                </a:solidFill>
                <a:latin typeface="Arial"/>
                <a:ea typeface="Arial"/>
                <a:cs typeface="Arial"/>
                <a:sym typeface="Arial"/>
              </a:rPr>
              <a:t>ensure that the type of donations given actually match the type of donations needed.</a:t>
            </a:r>
          </a:p>
        </p:txBody>
      </p:sp>
      <p:pic>
        <p:nvPicPr>
          <p:cNvPr id="136" name="Shape 136"/>
          <p:cNvPicPr preferRelativeResize="0"/>
          <p:nvPr/>
        </p:nvPicPr>
        <p:blipFill>
          <a:blip r:embed="rId3">
            <a:alphaModFix/>
          </a:blip>
          <a:stretch>
            <a:fillRect/>
          </a:stretch>
        </p:blipFill>
        <p:spPr>
          <a:xfrm>
            <a:off x="311700" y="1468825"/>
            <a:ext cx="2583264" cy="30999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pic>
        <p:nvPicPr>
          <p:cNvPr id="141" name="Shape 141"/>
          <p:cNvPicPr preferRelativeResize="0"/>
          <p:nvPr/>
        </p:nvPicPr>
        <p:blipFill>
          <a:blip r:embed="rId3">
            <a:alphaModFix/>
          </a:blip>
          <a:stretch>
            <a:fillRect/>
          </a:stretch>
        </p:blipFill>
        <p:spPr>
          <a:xfrm>
            <a:off x="0" y="0"/>
            <a:ext cx="9143999" cy="5295898"/>
          </a:xfrm>
          <a:prstGeom prst="rect">
            <a:avLst/>
          </a:prstGeom>
          <a:noFill/>
          <a:ln>
            <a:noFill/>
          </a:ln>
        </p:spPr>
      </p:pic>
      <p:sp>
        <p:nvSpPr>
          <p:cNvPr id="142" name="Shape 142"/>
          <p:cNvSpPr txBox="1"/>
          <p:nvPr>
            <p:ph type="title"/>
          </p:nvPr>
        </p:nvSpPr>
        <p:spPr>
          <a:xfrm>
            <a:off x="311700" y="372500"/>
            <a:ext cx="8520600" cy="733500"/>
          </a:xfrm>
          <a:prstGeom prst="rect">
            <a:avLst/>
          </a:prstGeom>
          <a:ln>
            <a:noFill/>
          </a:ln>
        </p:spPr>
        <p:txBody>
          <a:bodyPr anchorCtr="0" anchor="b" bIns="91425" lIns="91425" rIns="91425" tIns="91425">
            <a:noAutofit/>
          </a:bodyPr>
          <a:lstStyle/>
          <a:p>
            <a:pPr lvl="0" rtl="0">
              <a:spcBef>
                <a:spcPts val="0"/>
              </a:spcBef>
              <a:buNone/>
            </a:pPr>
            <a:r>
              <a:rPr lang="en" sz="4000">
                <a:solidFill>
                  <a:srgbClr val="FFFFFF"/>
                </a:solidFill>
              </a:rPr>
              <a:t>Roadmap</a:t>
            </a:r>
          </a:p>
        </p:txBody>
      </p:sp>
      <p:sp>
        <p:nvSpPr>
          <p:cNvPr id="143" name="Shape 143"/>
          <p:cNvSpPr txBox="1"/>
          <p:nvPr/>
        </p:nvSpPr>
        <p:spPr>
          <a:xfrm>
            <a:off x="2240025" y="1562850"/>
            <a:ext cx="4160400" cy="2170200"/>
          </a:xfrm>
          <a:prstGeom prst="rect">
            <a:avLst/>
          </a:prstGeom>
          <a:solidFill>
            <a:srgbClr val="FFFFFF"/>
          </a:solidFill>
          <a:ln>
            <a:noFill/>
          </a:ln>
        </p:spPr>
        <p:txBody>
          <a:bodyPr anchorCtr="0" anchor="t" bIns="91425" lIns="91425" rIns="91425" tIns="91425">
            <a:noAutofit/>
          </a:bodyPr>
          <a:lstStyle/>
          <a:p>
            <a:pPr indent="-387350" lvl="0" marL="457200" rtl="0">
              <a:spcBef>
                <a:spcPts val="0"/>
              </a:spcBef>
              <a:buSzPct val="100000"/>
              <a:buChar char="●"/>
            </a:pPr>
            <a:r>
              <a:rPr lang="en" sz="2500"/>
              <a:t>Initial POV</a:t>
            </a:r>
          </a:p>
          <a:p>
            <a:pPr indent="-387350" lvl="0" marL="457200" rtl="0">
              <a:spcBef>
                <a:spcPts val="0"/>
              </a:spcBef>
              <a:buSzPct val="100000"/>
              <a:buChar char="●"/>
            </a:pPr>
            <a:r>
              <a:rPr lang="en" sz="2500"/>
              <a:t>More Needfinding</a:t>
            </a:r>
          </a:p>
          <a:p>
            <a:pPr indent="-387350" lvl="0" marL="457200" rtl="0">
              <a:spcBef>
                <a:spcPts val="0"/>
              </a:spcBef>
              <a:buSzPct val="100000"/>
              <a:buChar char="●"/>
            </a:pPr>
            <a:r>
              <a:rPr lang="en" sz="2500"/>
              <a:t>POVs</a:t>
            </a:r>
          </a:p>
          <a:p>
            <a:pPr indent="-387350" lvl="0" marL="457200" rtl="0">
              <a:spcBef>
                <a:spcPts val="0"/>
              </a:spcBef>
              <a:buSzPct val="100000"/>
              <a:buChar char="●"/>
            </a:pPr>
            <a:r>
              <a:rPr b="1" lang="en" sz="2500"/>
              <a:t>Experience Prototypes</a:t>
            </a: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47" name="Shape 147"/>
        <p:cNvGrpSpPr/>
        <p:nvPr/>
      </p:nvGrpSpPr>
      <p:grpSpPr>
        <a:xfrm>
          <a:off x="0" y="0"/>
          <a:ext cx="0" cy="0"/>
          <a:chOff x="0" y="0"/>
          <a:chExt cx="0" cy="0"/>
        </a:xfrm>
      </p:grpSpPr>
      <p:pic>
        <p:nvPicPr>
          <p:cNvPr id="148" name="Shape 148">
            <a:hlinkClick r:id="rId4"/>
          </p:cNvPr>
          <p:cNvPicPr preferRelativeResize="0"/>
          <p:nvPr/>
        </p:nvPicPr>
        <p:blipFill>
          <a:blip r:embed="rId5">
            <a:alphaModFix/>
          </a:blip>
          <a:stretch>
            <a:fillRect/>
          </a:stretch>
        </p:blipFill>
        <p:spPr>
          <a:xfrm>
            <a:off x="714375" y="0"/>
            <a:ext cx="7715245" cy="5143497"/>
          </a:xfrm>
          <a:prstGeom prst="rect">
            <a:avLst/>
          </a:prstGeom>
          <a:noFill/>
          <a:ln>
            <a:noFill/>
          </a:ln>
        </p:spPr>
      </p:pic>
      <p:pic>
        <p:nvPicPr>
          <p:cNvPr id="149" name="Shape 149">
            <a:hlinkClick r:id="rId6"/>
          </p:cNvPr>
          <p:cNvPicPr preferRelativeResize="0"/>
          <p:nvPr/>
        </p:nvPicPr>
        <p:blipFill>
          <a:blip r:embed="rId7">
            <a:alphaModFix/>
          </a:blip>
          <a:stretch>
            <a:fillRect/>
          </a:stretch>
        </p:blipFill>
        <p:spPr>
          <a:xfrm>
            <a:off x="0" y="0"/>
            <a:ext cx="9144002" cy="5143497"/>
          </a:xfrm>
          <a:prstGeom prst="rect">
            <a:avLst/>
          </a:prstGeom>
          <a:noFill/>
          <a:ln>
            <a:noFill/>
          </a:ln>
        </p:spPr>
      </p:pic>
      <p:sp>
        <p:nvSpPr>
          <p:cNvPr id="150" name="Shape 150"/>
          <p:cNvSpPr txBox="1"/>
          <p:nvPr>
            <p:ph idx="1" type="body"/>
          </p:nvPr>
        </p:nvSpPr>
        <p:spPr>
          <a:xfrm>
            <a:off x="311700" y="1780550"/>
            <a:ext cx="8520600" cy="1289100"/>
          </a:xfrm>
          <a:prstGeom prst="rect">
            <a:avLst/>
          </a:prstGeom>
          <a:solidFill>
            <a:srgbClr val="FFFFFF">
              <a:alpha val="91150"/>
            </a:srgbClr>
          </a:solidFill>
        </p:spPr>
        <p:txBody>
          <a:bodyPr anchorCtr="0" anchor="t" bIns="91425" lIns="91425" rIns="91425" tIns="91425">
            <a:noAutofit/>
          </a:bodyPr>
          <a:lstStyle/>
          <a:p>
            <a:pPr lvl="0" rtl="0">
              <a:spcBef>
                <a:spcPts val="0"/>
              </a:spcBef>
              <a:spcAft>
                <a:spcPts val="0"/>
              </a:spcAft>
              <a:buNone/>
            </a:pPr>
            <a:r>
              <a:rPr b="1" lang="en" sz="3000">
                <a:solidFill>
                  <a:srgbClr val="000000"/>
                </a:solidFill>
                <a:latin typeface="Arial"/>
                <a:ea typeface="Arial"/>
                <a:cs typeface="Arial"/>
                <a:sym typeface="Arial"/>
              </a:rPr>
              <a:t>HMW make food more accessible for the food insecure?</a:t>
            </a:r>
          </a:p>
        </p:txBody>
      </p:sp>
      <p:sp>
        <p:nvSpPr>
          <p:cNvPr id="151" name="Shape 151"/>
          <p:cNvSpPr txBox="1"/>
          <p:nvPr>
            <p:ph type="title"/>
          </p:nvPr>
        </p:nvSpPr>
        <p:spPr>
          <a:xfrm>
            <a:off x="311700" y="372500"/>
            <a:ext cx="2805600" cy="733500"/>
          </a:xfrm>
          <a:prstGeom prst="rect">
            <a:avLst/>
          </a:prstGeom>
          <a:solidFill>
            <a:srgbClr val="FFFFFF">
              <a:alpha val="87310"/>
            </a:srgbClr>
          </a:solidFill>
          <a:ln>
            <a:noFill/>
          </a:ln>
        </p:spPr>
        <p:txBody>
          <a:bodyPr anchorCtr="0" anchor="b" bIns="91425" lIns="91425" rIns="91425" tIns="91425">
            <a:noAutofit/>
          </a:bodyPr>
          <a:lstStyle/>
          <a:p>
            <a:pPr lvl="0" rtl="0">
              <a:spcBef>
                <a:spcPts val="0"/>
              </a:spcBef>
              <a:buNone/>
            </a:pPr>
            <a:r>
              <a:rPr lang="en">
                <a:solidFill>
                  <a:srgbClr val="000000"/>
                </a:solidFill>
              </a:rPr>
              <a:t>HMW #1</a:t>
            </a: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5" name="Shape 155"/>
        <p:cNvGrpSpPr/>
        <p:nvPr/>
      </p:nvGrpSpPr>
      <p:grpSpPr>
        <a:xfrm>
          <a:off x="0" y="0"/>
          <a:ext cx="0" cy="0"/>
          <a:chOff x="0" y="0"/>
          <a:chExt cx="0" cy="0"/>
        </a:xfrm>
      </p:grpSpPr>
      <p:pic>
        <p:nvPicPr>
          <p:cNvPr descr="Screen Shot 2016-10-12 at 12.50.46 PM.png" id="156" name="Shape 156"/>
          <p:cNvPicPr preferRelativeResize="0"/>
          <p:nvPr/>
        </p:nvPicPr>
        <p:blipFill>
          <a:blip r:embed="rId3">
            <a:alphaModFix/>
          </a:blip>
          <a:stretch>
            <a:fillRect/>
          </a:stretch>
        </p:blipFill>
        <p:spPr>
          <a:xfrm>
            <a:off x="1600350" y="3067824"/>
            <a:ext cx="5943302" cy="1488225"/>
          </a:xfrm>
          <a:prstGeom prst="rect">
            <a:avLst/>
          </a:prstGeom>
          <a:noFill/>
          <a:ln>
            <a:noFill/>
          </a:ln>
        </p:spPr>
      </p:pic>
      <p:pic>
        <p:nvPicPr>
          <p:cNvPr descr="Screen Shot 2016-10-13 at 3.52.45 PM.png" id="157" name="Shape 157"/>
          <p:cNvPicPr preferRelativeResize="0"/>
          <p:nvPr/>
        </p:nvPicPr>
        <p:blipFill>
          <a:blip r:embed="rId4">
            <a:alphaModFix/>
          </a:blip>
          <a:stretch>
            <a:fillRect/>
          </a:stretch>
        </p:blipFill>
        <p:spPr>
          <a:xfrm>
            <a:off x="52225" y="992150"/>
            <a:ext cx="9083847" cy="170032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1" name="Shape 161"/>
        <p:cNvGrpSpPr/>
        <p:nvPr/>
      </p:nvGrpSpPr>
      <p:grpSpPr>
        <a:xfrm>
          <a:off x="0" y="0"/>
          <a:ext cx="0" cy="0"/>
          <a:chOff x="0" y="0"/>
          <a:chExt cx="0" cy="0"/>
        </a:xfrm>
      </p:grpSpPr>
      <p:pic>
        <p:nvPicPr>
          <p:cNvPr id="162" name="Shape 162"/>
          <p:cNvPicPr preferRelativeResize="0"/>
          <p:nvPr/>
        </p:nvPicPr>
        <p:blipFill rotWithShape="1">
          <a:blip r:embed="rId3">
            <a:alphaModFix/>
          </a:blip>
          <a:srcRect b="0" l="0" r="0" t="48731"/>
          <a:stretch/>
        </p:blipFill>
        <p:spPr>
          <a:xfrm rot="-5400000">
            <a:off x="5143374" y="1226672"/>
            <a:ext cx="3811028" cy="2637026"/>
          </a:xfrm>
          <a:prstGeom prst="rect">
            <a:avLst/>
          </a:prstGeom>
          <a:noFill/>
          <a:ln>
            <a:noFill/>
          </a:ln>
        </p:spPr>
      </p:pic>
      <p:pic>
        <p:nvPicPr>
          <p:cNvPr id="163" name="Shape 163"/>
          <p:cNvPicPr preferRelativeResize="0"/>
          <p:nvPr/>
        </p:nvPicPr>
        <p:blipFill>
          <a:blip r:embed="rId4">
            <a:alphaModFix/>
          </a:blip>
          <a:stretch>
            <a:fillRect/>
          </a:stretch>
        </p:blipFill>
        <p:spPr>
          <a:xfrm rot="-5400000">
            <a:off x="1252536" y="10"/>
            <a:ext cx="3857625"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7" name="Shape 167"/>
        <p:cNvGrpSpPr/>
        <p:nvPr/>
      </p:nvGrpSpPr>
      <p:grpSpPr>
        <a:xfrm>
          <a:off x="0" y="0"/>
          <a:ext cx="0" cy="0"/>
          <a:chOff x="0" y="0"/>
          <a:chExt cx="0" cy="0"/>
        </a:xfrm>
      </p:grpSpPr>
      <p:pic>
        <p:nvPicPr>
          <p:cNvPr id="168" name="Shape 168"/>
          <p:cNvPicPr preferRelativeResize="0"/>
          <p:nvPr/>
        </p:nvPicPr>
        <p:blipFill>
          <a:blip r:embed="rId3">
            <a:alphaModFix/>
          </a:blip>
          <a:stretch>
            <a:fillRect/>
          </a:stretch>
        </p:blipFill>
        <p:spPr>
          <a:xfrm>
            <a:off x="0" y="0"/>
            <a:ext cx="9144000" cy="5143500"/>
          </a:xfrm>
          <a:prstGeom prst="rect">
            <a:avLst/>
          </a:prstGeom>
          <a:noFill/>
          <a:ln>
            <a:noFill/>
          </a:ln>
        </p:spPr>
      </p:pic>
      <p:graphicFrame>
        <p:nvGraphicFramePr>
          <p:cNvPr id="169" name="Shape 169"/>
          <p:cNvGraphicFramePr/>
          <p:nvPr/>
        </p:nvGraphicFramePr>
        <p:xfrm>
          <a:off x="-30462" y="-48587"/>
          <a:ext cx="3000000" cy="3000000"/>
        </p:xfrm>
        <a:graphic>
          <a:graphicData uri="http://schemas.openxmlformats.org/drawingml/2006/table">
            <a:tbl>
              <a:tblPr>
                <a:noFill/>
                <a:tableStyleId>{2AE1A900-7F9C-4AFE-983C-BEF5CFB2520E}</a:tableStyleId>
              </a:tblPr>
              <a:tblGrid>
                <a:gridCol w="3068300"/>
                <a:gridCol w="3068300"/>
                <a:gridCol w="3068300"/>
              </a:tblGrid>
              <a:tr h="1229150">
                <a:tc>
                  <a:txBody>
                    <a:bodyPr>
                      <a:noAutofit/>
                    </a:bodyPr>
                    <a:lstStyle/>
                    <a:p>
                      <a:pPr lvl="0" algn="ctr">
                        <a:spcBef>
                          <a:spcPts val="0"/>
                        </a:spcBef>
                        <a:buNone/>
                      </a:pPr>
                      <a:r>
                        <a:rPr b="1" lang="en" sz="3000"/>
                        <a:t>What Worked</a:t>
                      </a:r>
                    </a:p>
                    <a:p>
                      <a:pPr lvl="0" algn="ctr">
                        <a:spcBef>
                          <a:spcPts val="0"/>
                        </a:spcBef>
                        <a:buNone/>
                      </a:pPr>
                      <a:r>
                        <a:t/>
                      </a:r>
                      <a:endParaRPr b="1"/>
                    </a:p>
                  </a:txBody>
                  <a:tcPr marT="91425" marB="91425" marR="91425" marL="91425">
                    <a:solidFill>
                      <a:srgbClr val="FFFFFF">
                        <a:alpha val="93460"/>
                      </a:srgbClr>
                    </a:solidFill>
                  </a:tcPr>
                </a:tc>
                <a:tc>
                  <a:txBody>
                    <a:bodyPr>
                      <a:noAutofit/>
                    </a:bodyPr>
                    <a:lstStyle/>
                    <a:p>
                      <a:pPr lvl="0" algn="ctr">
                        <a:spcBef>
                          <a:spcPts val="0"/>
                        </a:spcBef>
                        <a:buNone/>
                      </a:pPr>
                      <a:r>
                        <a:rPr b="1" lang="en" sz="3000"/>
                        <a:t>Didn’t Work</a:t>
                      </a:r>
                    </a:p>
                    <a:p>
                      <a:pPr lvl="0" algn="ctr">
                        <a:spcBef>
                          <a:spcPts val="0"/>
                        </a:spcBef>
                        <a:buNone/>
                      </a:pPr>
                      <a:r>
                        <a:t/>
                      </a:r>
                      <a:endParaRPr b="1"/>
                    </a:p>
                  </a:txBody>
                  <a:tcPr marT="91425" marB="91425" marR="91425" marL="91425">
                    <a:solidFill>
                      <a:srgbClr val="FFFFFF">
                        <a:alpha val="93460"/>
                      </a:srgbClr>
                    </a:solidFill>
                  </a:tcPr>
                </a:tc>
                <a:tc>
                  <a:txBody>
                    <a:bodyPr>
                      <a:noAutofit/>
                    </a:bodyPr>
                    <a:lstStyle/>
                    <a:p>
                      <a:pPr lvl="0" algn="ctr">
                        <a:spcBef>
                          <a:spcPts val="0"/>
                        </a:spcBef>
                        <a:buNone/>
                      </a:pPr>
                      <a:r>
                        <a:rPr b="1" lang="en" sz="3000"/>
                        <a:t>Surprises and New Learnings</a:t>
                      </a:r>
                    </a:p>
                    <a:p>
                      <a:pPr lvl="0" algn="ctr">
                        <a:spcBef>
                          <a:spcPts val="0"/>
                        </a:spcBef>
                        <a:buNone/>
                      </a:pPr>
                      <a:r>
                        <a:t/>
                      </a:r>
                      <a:endParaRPr b="1"/>
                    </a:p>
                  </a:txBody>
                  <a:tcPr marT="91425" marB="91425" marR="91425" marL="91425">
                    <a:solidFill>
                      <a:srgbClr val="FFFFFF">
                        <a:alpha val="93460"/>
                      </a:srgbClr>
                    </a:solidFill>
                  </a:tcPr>
                </a:tc>
              </a:tr>
              <a:tr h="3933875">
                <a:tc>
                  <a:txBody>
                    <a:bodyPr>
                      <a:noAutofit/>
                    </a:bodyPr>
                    <a:lstStyle/>
                    <a:p>
                      <a:pPr indent="-381000" lvl="0" marL="457200" rtl="0">
                        <a:spcBef>
                          <a:spcPts val="0"/>
                        </a:spcBef>
                        <a:buSzPct val="100000"/>
                        <a:buChar char="●"/>
                      </a:pPr>
                      <a:r>
                        <a:rPr lang="en" sz="2400"/>
                        <a:t>Easy to look at all available options</a:t>
                      </a:r>
                    </a:p>
                    <a:p>
                      <a:pPr lvl="0" rtl="0">
                        <a:spcBef>
                          <a:spcPts val="0"/>
                        </a:spcBef>
                        <a:buNone/>
                      </a:pPr>
                      <a:r>
                        <a:t/>
                      </a:r>
                      <a:endParaRPr sz="2400"/>
                    </a:p>
                    <a:p>
                      <a:pPr indent="-381000" lvl="0" marL="457200">
                        <a:spcBef>
                          <a:spcPts val="0"/>
                        </a:spcBef>
                        <a:buSzPct val="100000"/>
                        <a:buChar char="●"/>
                      </a:pPr>
                      <a:r>
                        <a:rPr lang="en" sz="2400"/>
                        <a:t>Easy to fill in information</a:t>
                      </a:r>
                    </a:p>
                  </a:txBody>
                  <a:tcPr marT="91425" marB="91425" marR="91425" marL="91425">
                    <a:solidFill>
                      <a:srgbClr val="FFFFFF">
                        <a:alpha val="93460"/>
                      </a:srgbClr>
                    </a:solidFill>
                  </a:tcPr>
                </a:tc>
                <a:tc>
                  <a:txBody>
                    <a:bodyPr>
                      <a:noAutofit/>
                    </a:bodyPr>
                    <a:lstStyle/>
                    <a:p>
                      <a:pPr indent="-381000" lvl="0" marL="457200" rtl="0">
                        <a:spcBef>
                          <a:spcPts val="0"/>
                        </a:spcBef>
                        <a:buSzPct val="100000"/>
                        <a:buChar char="●"/>
                      </a:pPr>
                      <a:r>
                        <a:rPr lang="en" sz="2400"/>
                        <a:t>Needed more information on each option</a:t>
                      </a:r>
                    </a:p>
                    <a:p>
                      <a:pPr lvl="0" rtl="0">
                        <a:spcBef>
                          <a:spcPts val="0"/>
                        </a:spcBef>
                        <a:buNone/>
                      </a:pPr>
                      <a:r>
                        <a:t/>
                      </a:r>
                      <a:endParaRPr sz="2400"/>
                    </a:p>
                    <a:p>
                      <a:pPr indent="-381000" lvl="0" marL="457200" rtl="0">
                        <a:spcBef>
                          <a:spcPts val="0"/>
                        </a:spcBef>
                        <a:buSzPct val="100000"/>
                        <a:buChar char="●"/>
                      </a:pPr>
                      <a:r>
                        <a:rPr lang="en" sz="2400"/>
                        <a:t>Need to ask more questions in the form</a:t>
                      </a:r>
                    </a:p>
                    <a:p>
                      <a:pPr lvl="0" rtl="0">
                        <a:spcBef>
                          <a:spcPts val="0"/>
                        </a:spcBef>
                        <a:buNone/>
                      </a:pPr>
                      <a:r>
                        <a:t/>
                      </a:r>
                      <a:endParaRPr sz="2400"/>
                    </a:p>
                    <a:p>
                      <a:pPr lvl="0">
                        <a:spcBef>
                          <a:spcPts val="0"/>
                        </a:spcBef>
                        <a:buNone/>
                      </a:pPr>
                      <a:r>
                        <a:t/>
                      </a:r>
                      <a:endParaRPr sz="2400"/>
                    </a:p>
                  </a:txBody>
                  <a:tcPr marT="91425" marB="91425" marR="91425" marL="91425">
                    <a:solidFill>
                      <a:srgbClr val="FFFFFF">
                        <a:alpha val="93460"/>
                      </a:srgbClr>
                    </a:solidFill>
                  </a:tcPr>
                </a:tc>
                <a:tc>
                  <a:txBody>
                    <a:bodyPr>
                      <a:noAutofit/>
                    </a:bodyPr>
                    <a:lstStyle/>
                    <a:p>
                      <a:pPr indent="-381000" lvl="0" marL="457200" rtl="0">
                        <a:spcBef>
                          <a:spcPts val="0"/>
                        </a:spcBef>
                        <a:buSzPct val="100000"/>
                        <a:buChar char="●"/>
                      </a:pPr>
                      <a:r>
                        <a:rPr lang="en" sz="2400"/>
                        <a:t>Wanted both long term and short term options</a:t>
                      </a:r>
                    </a:p>
                    <a:p>
                      <a:pPr lvl="0" rtl="0">
                        <a:spcBef>
                          <a:spcPts val="0"/>
                        </a:spcBef>
                        <a:buNone/>
                      </a:pPr>
                      <a:r>
                        <a:t/>
                      </a:r>
                      <a:endParaRPr sz="2400"/>
                    </a:p>
                    <a:p>
                      <a:pPr indent="-381000" lvl="0" marL="457200" rtl="0">
                        <a:spcBef>
                          <a:spcPts val="0"/>
                        </a:spcBef>
                        <a:buSzPct val="100000"/>
                        <a:buChar char="●"/>
                      </a:pPr>
                      <a:r>
                        <a:rPr lang="en" sz="2400"/>
                        <a:t>Need to give a short summary of each option/ how long it would take</a:t>
                      </a:r>
                    </a:p>
                    <a:p>
                      <a:pPr lvl="0" rtl="0">
                        <a:spcBef>
                          <a:spcPts val="0"/>
                        </a:spcBef>
                        <a:buNone/>
                      </a:pPr>
                      <a:r>
                        <a:t/>
                      </a:r>
                      <a:endParaRPr sz="2400"/>
                    </a:p>
                  </a:txBody>
                  <a:tcPr marT="91425" marB="91425" marR="91425" marL="91425">
                    <a:solidFill>
                      <a:srgbClr val="FFFFFF">
                        <a:alpha val="93460"/>
                      </a:srgbClr>
                    </a:solidFill>
                  </a:tcPr>
                </a:tc>
              </a:tr>
            </a:tbl>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3" name="Shape 173"/>
        <p:cNvGrpSpPr/>
        <p:nvPr/>
      </p:nvGrpSpPr>
      <p:grpSpPr>
        <a:xfrm>
          <a:off x="0" y="0"/>
          <a:ext cx="0" cy="0"/>
          <a:chOff x="0" y="0"/>
          <a:chExt cx="0" cy="0"/>
        </a:xfrm>
      </p:grpSpPr>
      <p:sp>
        <p:nvSpPr>
          <p:cNvPr id="174" name="Shape 174"/>
          <p:cNvSpPr txBox="1"/>
          <p:nvPr>
            <p:ph type="title"/>
          </p:nvPr>
        </p:nvSpPr>
        <p:spPr>
          <a:xfrm>
            <a:off x="311700" y="372500"/>
            <a:ext cx="8520600" cy="733500"/>
          </a:xfrm>
          <a:prstGeom prst="rect">
            <a:avLst/>
          </a:prstGeom>
          <a:solidFill>
            <a:schemeClr val="dk1"/>
          </a:solidFill>
        </p:spPr>
        <p:txBody>
          <a:bodyPr anchorCtr="0" anchor="b" bIns="91425" lIns="91425" rIns="91425" tIns="91425">
            <a:noAutofit/>
          </a:bodyPr>
          <a:lstStyle/>
          <a:p>
            <a:pPr lvl="0" rtl="0">
              <a:spcBef>
                <a:spcPts val="0"/>
              </a:spcBef>
              <a:buNone/>
            </a:pPr>
            <a:r>
              <a:rPr lang="en">
                <a:solidFill>
                  <a:srgbClr val="FFFFFF"/>
                </a:solidFill>
              </a:rPr>
              <a:t>HMW #2</a:t>
            </a:r>
          </a:p>
        </p:txBody>
      </p:sp>
      <p:sp>
        <p:nvSpPr>
          <p:cNvPr id="175" name="Shape 175"/>
          <p:cNvSpPr txBox="1"/>
          <p:nvPr>
            <p:ph idx="1" type="body"/>
          </p:nvPr>
        </p:nvSpPr>
        <p:spPr>
          <a:xfrm>
            <a:off x="311700" y="1934550"/>
            <a:ext cx="4691400" cy="2454600"/>
          </a:xfrm>
          <a:prstGeom prst="rect">
            <a:avLst/>
          </a:prstGeom>
        </p:spPr>
        <p:txBody>
          <a:bodyPr anchorCtr="0" anchor="t" bIns="91425" lIns="91425" rIns="91425" tIns="91425">
            <a:noAutofit/>
          </a:bodyPr>
          <a:lstStyle/>
          <a:p>
            <a:pPr lvl="0" rtl="0">
              <a:spcBef>
                <a:spcPts val="0"/>
              </a:spcBef>
              <a:spcAft>
                <a:spcPts val="0"/>
              </a:spcAft>
              <a:buNone/>
            </a:pPr>
            <a:r>
              <a:rPr b="1" lang="en" sz="2500">
                <a:solidFill>
                  <a:srgbClr val="000000"/>
                </a:solidFill>
                <a:latin typeface="Arial"/>
                <a:ea typeface="Arial"/>
                <a:cs typeface="Arial"/>
                <a:sym typeface="Arial"/>
              </a:rPr>
              <a:t>HMW better predict food needs for consumers and producers?</a:t>
            </a:r>
          </a:p>
        </p:txBody>
      </p:sp>
      <p:pic>
        <p:nvPicPr>
          <p:cNvPr id="176" name="Shape 176"/>
          <p:cNvPicPr preferRelativeResize="0"/>
          <p:nvPr/>
        </p:nvPicPr>
        <p:blipFill>
          <a:blip r:embed="rId3">
            <a:alphaModFix/>
          </a:blip>
          <a:stretch>
            <a:fillRect/>
          </a:stretch>
        </p:blipFill>
        <p:spPr>
          <a:xfrm>
            <a:off x="4502349" y="1358250"/>
            <a:ext cx="4329949" cy="3251524"/>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0" name="Shape 180"/>
        <p:cNvGrpSpPr/>
        <p:nvPr/>
      </p:nvGrpSpPr>
      <p:grpSpPr>
        <a:xfrm>
          <a:off x="0" y="0"/>
          <a:ext cx="0" cy="0"/>
          <a:chOff x="0" y="0"/>
          <a:chExt cx="0" cy="0"/>
        </a:xfrm>
      </p:grpSpPr>
      <p:sp>
        <p:nvSpPr>
          <p:cNvPr id="181" name="Shape 181"/>
          <p:cNvSpPr txBox="1"/>
          <p:nvPr/>
        </p:nvSpPr>
        <p:spPr>
          <a:xfrm>
            <a:off x="311700" y="1056750"/>
            <a:ext cx="2747100" cy="3869100"/>
          </a:xfrm>
          <a:prstGeom prst="rect">
            <a:avLst/>
          </a:prstGeom>
          <a:solidFill>
            <a:schemeClr val="dk1"/>
          </a:solidFill>
          <a:ln>
            <a:noFill/>
          </a:ln>
        </p:spPr>
        <p:txBody>
          <a:bodyPr anchorCtr="0" anchor="t" bIns="91425" lIns="91425" rIns="91425" tIns="91425">
            <a:noAutofit/>
          </a:bodyPr>
          <a:lstStyle/>
          <a:p>
            <a:pPr lvl="0">
              <a:spcBef>
                <a:spcPts val="0"/>
              </a:spcBef>
              <a:buNone/>
            </a:pPr>
            <a:r>
              <a:t/>
            </a:r>
            <a:endParaRPr/>
          </a:p>
        </p:txBody>
      </p:sp>
      <p:sp>
        <p:nvSpPr>
          <p:cNvPr id="182" name="Shape 182"/>
          <p:cNvSpPr txBox="1"/>
          <p:nvPr>
            <p:ph type="title"/>
          </p:nvPr>
        </p:nvSpPr>
        <p:spPr>
          <a:xfrm>
            <a:off x="311700" y="372500"/>
            <a:ext cx="8520600" cy="733500"/>
          </a:xfrm>
          <a:prstGeom prst="rect">
            <a:avLst/>
          </a:prstGeom>
          <a:solidFill>
            <a:schemeClr val="dk1"/>
          </a:solidFill>
        </p:spPr>
        <p:txBody>
          <a:bodyPr anchorCtr="0" anchor="b" bIns="91425" lIns="91425" rIns="91425" tIns="91425">
            <a:noAutofit/>
          </a:bodyPr>
          <a:lstStyle/>
          <a:p>
            <a:pPr lvl="0" rtl="0">
              <a:spcBef>
                <a:spcPts val="0"/>
              </a:spcBef>
              <a:buNone/>
            </a:pPr>
            <a:r>
              <a:rPr lang="en">
                <a:solidFill>
                  <a:srgbClr val="FFFFFF"/>
                </a:solidFill>
              </a:rPr>
              <a:t>PROTOTYPE: Food Preparation Prediction Tools</a:t>
            </a:r>
          </a:p>
        </p:txBody>
      </p:sp>
      <p:sp>
        <p:nvSpPr>
          <p:cNvPr id="183" name="Shape 183"/>
          <p:cNvSpPr txBox="1"/>
          <p:nvPr>
            <p:ph idx="1" type="body"/>
          </p:nvPr>
        </p:nvSpPr>
        <p:spPr>
          <a:xfrm>
            <a:off x="3193875" y="1116875"/>
            <a:ext cx="5638500" cy="2160900"/>
          </a:xfrm>
          <a:prstGeom prst="rect">
            <a:avLst/>
          </a:prstGeom>
        </p:spPr>
        <p:txBody>
          <a:bodyPr anchorCtr="0" anchor="t" bIns="91425" lIns="91425" rIns="91425" tIns="91425">
            <a:noAutofit/>
          </a:bodyPr>
          <a:lstStyle/>
          <a:p>
            <a:pPr lvl="0" rtl="0">
              <a:spcBef>
                <a:spcPts val="0"/>
              </a:spcBef>
              <a:buNone/>
            </a:pPr>
            <a:r>
              <a:rPr b="1" lang="en" sz="3000">
                <a:solidFill>
                  <a:schemeClr val="dk1"/>
                </a:solidFill>
                <a:latin typeface="Arial"/>
                <a:ea typeface="Arial"/>
                <a:cs typeface="Arial"/>
                <a:sym typeface="Arial"/>
              </a:rPr>
              <a:t>Idea: </a:t>
            </a:r>
            <a:r>
              <a:rPr b="1" lang="en">
                <a:latin typeface="Arial"/>
                <a:ea typeface="Arial"/>
                <a:cs typeface="Arial"/>
                <a:sym typeface="Arial"/>
              </a:rPr>
              <a:t>Give chefs tools to predict and track how much food is consumed to reduce excess</a:t>
            </a:r>
          </a:p>
          <a:p>
            <a:pPr lvl="0" rtl="0">
              <a:spcBef>
                <a:spcPts val="0"/>
              </a:spcBef>
              <a:buNone/>
            </a:pPr>
            <a:r>
              <a:rPr b="1" lang="en" sz="3000">
                <a:solidFill>
                  <a:schemeClr val="dk1"/>
                </a:solidFill>
                <a:latin typeface="Arial"/>
                <a:ea typeface="Arial"/>
                <a:cs typeface="Arial"/>
                <a:sym typeface="Arial"/>
              </a:rPr>
              <a:t>Participant:</a:t>
            </a:r>
            <a:r>
              <a:rPr b="1" lang="en">
                <a:solidFill>
                  <a:schemeClr val="dk1"/>
                </a:solidFill>
                <a:latin typeface="Arial"/>
                <a:ea typeface="Arial"/>
                <a:cs typeface="Arial"/>
                <a:sym typeface="Arial"/>
              </a:rPr>
              <a:t> </a:t>
            </a:r>
            <a:r>
              <a:rPr b="1" lang="en">
                <a:latin typeface="Arial"/>
                <a:ea typeface="Arial"/>
                <a:cs typeface="Arial"/>
                <a:sym typeface="Arial"/>
              </a:rPr>
              <a:t>Peter Ochoa, Executive Chef of Florence Moore Dining, Stanford University</a:t>
            </a:r>
          </a:p>
          <a:p>
            <a:pPr lvl="0" rtl="0">
              <a:spcBef>
                <a:spcPts val="0"/>
              </a:spcBef>
              <a:spcAft>
                <a:spcPts val="0"/>
              </a:spcAft>
              <a:buNone/>
            </a:pPr>
            <a:r>
              <a:t/>
            </a:r>
            <a:endParaRPr b="1" sz="1900">
              <a:solidFill>
                <a:schemeClr val="dk1"/>
              </a:solidFill>
              <a:latin typeface="Arial"/>
              <a:ea typeface="Arial"/>
              <a:cs typeface="Arial"/>
              <a:sym typeface="Arial"/>
            </a:endParaRPr>
          </a:p>
        </p:txBody>
      </p:sp>
      <p:sp>
        <p:nvSpPr>
          <p:cNvPr id="184" name="Shape 184"/>
          <p:cNvSpPr txBox="1"/>
          <p:nvPr/>
        </p:nvSpPr>
        <p:spPr>
          <a:xfrm>
            <a:off x="478725" y="1116875"/>
            <a:ext cx="2307300" cy="49200"/>
          </a:xfrm>
          <a:prstGeom prst="rect">
            <a:avLst/>
          </a:prstGeom>
          <a:solidFill>
            <a:schemeClr val="lt1"/>
          </a:solidFill>
          <a:ln>
            <a:noFill/>
          </a:ln>
        </p:spPr>
        <p:txBody>
          <a:bodyPr anchorCtr="0" anchor="t" bIns="91425" lIns="91425" rIns="91425" tIns="91425">
            <a:noAutofit/>
          </a:bodyPr>
          <a:lstStyle/>
          <a:p>
            <a:pPr lvl="0">
              <a:spcBef>
                <a:spcPts val="0"/>
              </a:spcBef>
              <a:buNone/>
            </a:pPr>
            <a:r>
              <a:t/>
            </a:r>
            <a:endParaRPr/>
          </a:p>
        </p:txBody>
      </p:sp>
      <p:pic>
        <p:nvPicPr>
          <p:cNvPr id="185" name="Shape 185"/>
          <p:cNvPicPr preferRelativeResize="0"/>
          <p:nvPr/>
        </p:nvPicPr>
        <p:blipFill>
          <a:blip r:embed="rId3">
            <a:alphaModFix/>
          </a:blip>
          <a:stretch>
            <a:fillRect/>
          </a:stretch>
        </p:blipFill>
        <p:spPr>
          <a:xfrm>
            <a:off x="688512" y="1299125"/>
            <a:ext cx="1993474" cy="1993474"/>
          </a:xfrm>
          <a:prstGeom prst="rect">
            <a:avLst/>
          </a:prstGeom>
          <a:noFill/>
          <a:ln cap="flat" cmpd="sng" w="38100">
            <a:solidFill>
              <a:srgbClr val="000000"/>
            </a:solidFill>
            <a:prstDash val="solid"/>
            <a:round/>
            <a:headEnd len="med" w="med" type="none"/>
            <a:tailEnd len="med" w="med" type="none"/>
          </a:ln>
        </p:spPr>
      </p:pic>
      <p:pic>
        <p:nvPicPr>
          <p:cNvPr descr="IMG_7735.JPG" id="186" name="Shape 186"/>
          <p:cNvPicPr preferRelativeResize="0"/>
          <p:nvPr/>
        </p:nvPicPr>
        <p:blipFill rotWithShape="1">
          <a:blip r:embed="rId4">
            <a:alphaModFix/>
          </a:blip>
          <a:srcRect b="0" l="17717" r="27580" t="0"/>
          <a:stretch/>
        </p:blipFill>
        <p:spPr>
          <a:xfrm rot="-5400000">
            <a:off x="1900877" y="2120980"/>
            <a:ext cx="1490936" cy="4220441"/>
          </a:xfrm>
          <a:prstGeom prst="rect">
            <a:avLst/>
          </a:prstGeom>
          <a:noFill/>
          <a:ln>
            <a:noFill/>
          </a:ln>
        </p:spPr>
      </p:pic>
      <p:pic>
        <p:nvPicPr>
          <p:cNvPr descr="IMG_7736.JPG" id="187" name="Shape 187"/>
          <p:cNvPicPr preferRelativeResize="0"/>
          <p:nvPr/>
        </p:nvPicPr>
        <p:blipFill rotWithShape="1">
          <a:blip r:embed="rId5">
            <a:alphaModFix/>
          </a:blip>
          <a:srcRect b="0" l="18557" r="24393" t="0"/>
          <a:stretch/>
        </p:blipFill>
        <p:spPr>
          <a:xfrm rot="-5400000">
            <a:off x="6063916" y="2108038"/>
            <a:ext cx="1506076" cy="426144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1" name="Shape 191"/>
        <p:cNvGrpSpPr/>
        <p:nvPr/>
      </p:nvGrpSpPr>
      <p:grpSpPr>
        <a:xfrm>
          <a:off x="0" y="0"/>
          <a:ext cx="0" cy="0"/>
          <a:chOff x="0" y="0"/>
          <a:chExt cx="0" cy="0"/>
        </a:xfrm>
      </p:grpSpPr>
      <p:pic>
        <p:nvPicPr>
          <p:cNvPr id="192" name="Shape 192"/>
          <p:cNvPicPr preferRelativeResize="0"/>
          <p:nvPr/>
        </p:nvPicPr>
        <p:blipFill>
          <a:blip r:embed="rId3">
            <a:alphaModFix/>
          </a:blip>
          <a:stretch>
            <a:fillRect/>
          </a:stretch>
        </p:blipFill>
        <p:spPr>
          <a:xfrm>
            <a:off x="0" y="0"/>
            <a:ext cx="9144000" cy="5143500"/>
          </a:xfrm>
          <a:prstGeom prst="rect">
            <a:avLst/>
          </a:prstGeom>
          <a:noFill/>
          <a:ln>
            <a:noFill/>
          </a:ln>
        </p:spPr>
      </p:pic>
      <p:graphicFrame>
        <p:nvGraphicFramePr>
          <p:cNvPr id="193" name="Shape 193"/>
          <p:cNvGraphicFramePr/>
          <p:nvPr/>
        </p:nvGraphicFramePr>
        <p:xfrm>
          <a:off x="-38062" y="-6225"/>
          <a:ext cx="3000000" cy="3000000"/>
        </p:xfrm>
        <a:graphic>
          <a:graphicData uri="http://schemas.openxmlformats.org/drawingml/2006/table">
            <a:tbl>
              <a:tblPr>
                <a:noFill/>
                <a:tableStyleId>{2AE1A900-7F9C-4AFE-983C-BEF5CFB2520E}</a:tableStyleId>
              </a:tblPr>
              <a:tblGrid>
                <a:gridCol w="3068300"/>
                <a:gridCol w="3068300"/>
                <a:gridCol w="3068300"/>
              </a:tblGrid>
              <a:tr h="1178200">
                <a:tc>
                  <a:txBody>
                    <a:bodyPr>
                      <a:noAutofit/>
                    </a:bodyPr>
                    <a:lstStyle/>
                    <a:p>
                      <a:pPr lvl="0" rtl="0" algn="ctr">
                        <a:spcBef>
                          <a:spcPts val="0"/>
                        </a:spcBef>
                        <a:buNone/>
                      </a:pPr>
                      <a:r>
                        <a:rPr b="1" lang="en" sz="3000"/>
                        <a:t>What Worked</a:t>
                      </a:r>
                    </a:p>
                    <a:p>
                      <a:pPr lvl="0" rtl="0" algn="ctr">
                        <a:spcBef>
                          <a:spcPts val="0"/>
                        </a:spcBef>
                        <a:buNone/>
                      </a:pPr>
                      <a:r>
                        <a:t/>
                      </a:r>
                      <a:endParaRPr b="1"/>
                    </a:p>
                  </a:txBody>
                  <a:tcPr marT="91425" marB="91425" marR="91425" marL="91425">
                    <a:solidFill>
                      <a:srgbClr val="FFFFFF">
                        <a:alpha val="93460"/>
                      </a:srgbClr>
                    </a:solidFill>
                  </a:tcPr>
                </a:tc>
                <a:tc>
                  <a:txBody>
                    <a:bodyPr>
                      <a:noAutofit/>
                    </a:bodyPr>
                    <a:lstStyle/>
                    <a:p>
                      <a:pPr lvl="0" rtl="0" algn="ctr">
                        <a:spcBef>
                          <a:spcPts val="0"/>
                        </a:spcBef>
                        <a:buNone/>
                      </a:pPr>
                      <a:r>
                        <a:rPr b="1" lang="en" sz="3000"/>
                        <a:t>Didn’t Work</a:t>
                      </a:r>
                    </a:p>
                    <a:p>
                      <a:pPr lvl="0" rtl="0" algn="ctr">
                        <a:spcBef>
                          <a:spcPts val="0"/>
                        </a:spcBef>
                        <a:buNone/>
                      </a:pPr>
                      <a:r>
                        <a:t/>
                      </a:r>
                      <a:endParaRPr b="1"/>
                    </a:p>
                  </a:txBody>
                  <a:tcPr marT="91425" marB="91425" marR="91425" marL="91425">
                    <a:solidFill>
                      <a:srgbClr val="FFFFFF">
                        <a:alpha val="93460"/>
                      </a:srgbClr>
                    </a:solidFill>
                  </a:tcPr>
                </a:tc>
                <a:tc>
                  <a:txBody>
                    <a:bodyPr>
                      <a:noAutofit/>
                    </a:bodyPr>
                    <a:lstStyle/>
                    <a:p>
                      <a:pPr lvl="0" rtl="0" algn="ctr">
                        <a:spcBef>
                          <a:spcPts val="0"/>
                        </a:spcBef>
                        <a:buNone/>
                      </a:pPr>
                      <a:r>
                        <a:rPr b="1" lang="en" sz="3000"/>
                        <a:t>Surprises and New Learnings</a:t>
                      </a:r>
                    </a:p>
                    <a:p>
                      <a:pPr lvl="0" rtl="0" algn="ctr">
                        <a:spcBef>
                          <a:spcPts val="0"/>
                        </a:spcBef>
                        <a:buNone/>
                      </a:pPr>
                      <a:r>
                        <a:t/>
                      </a:r>
                      <a:endParaRPr b="1"/>
                    </a:p>
                  </a:txBody>
                  <a:tcPr marT="91425" marB="91425" marR="91425" marL="91425">
                    <a:solidFill>
                      <a:srgbClr val="FFFFFF">
                        <a:alpha val="93460"/>
                      </a:srgbClr>
                    </a:solidFill>
                  </a:tcPr>
                </a:tc>
              </a:tr>
              <a:tr h="3933875">
                <a:tc>
                  <a:txBody>
                    <a:bodyPr>
                      <a:noAutofit/>
                    </a:bodyPr>
                    <a:lstStyle/>
                    <a:p>
                      <a:pPr indent="-387350" lvl="0" marL="457200" rtl="0">
                        <a:spcBef>
                          <a:spcPts val="0"/>
                        </a:spcBef>
                        <a:buSzPct val="100000"/>
                        <a:buChar char="●"/>
                      </a:pPr>
                      <a:r>
                        <a:rPr b="1" lang="en" sz="2500"/>
                        <a:t>“Idea is right on!”</a:t>
                      </a:r>
                    </a:p>
                    <a:p>
                      <a:pPr indent="-387350" lvl="0" marL="457200" rtl="0">
                        <a:spcBef>
                          <a:spcPts val="0"/>
                        </a:spcBef>
                        <a:buSzPct val="100000"/>
                        <a:buChar char="●"/>
                      </a:pPr>
                      <a:r>
                        <a:rPr lang="en" sz="2500"/>
                        <a:t>Liked the feature of sending out polls to figure out how much people think they would eat </a:t>
                      </a:r>
                    </a:p>
                    <a:p>
                      <a:pPr lvl="0" rtl="0">
                        <a:spcBef>
                          <a:spcPts val="0"/>
                        </a:spcBef>
                        <a:buNone/>
                      </a:pPr>
                      <a:r>
                        <a:t/>
                      </a:r>
                      <a:endParaRPr sz="2500"/>
                    </a:p>
                  </a:txBody>
                  <a:tcPr marT="91425" marB="91425" marR="91425" marL="91425">
                    <a:solidFill>
                      <a:srgbClr val="FFFFFF">
                        <a:alpha val="93460"/>
                      </a:srgbClr>
                    </a:solidFill>
                  </a:tcPr>
                </a:tc>
                <a:tc>
                  <a:txBody>
                    <a:bodyPr>
                      <a:noAutofit/>
                    </a:bodyPr>
                    <a:lstStyle/>
                    <a:p>
                      <a:pPr indent="-355600" lvl="0" marL="457200" rtl="0">
                        <a:spcBef>
                          <a:spcPts val="0"/>
                        </a:spcBef>
                        <a:buSzPct val="100000"/>
                        <a:buChar char="●"/>
                      </a:pPr>
                      <a:r>
                        <a:rPr b="1" lang="en" sz="2000"/>
                        <a:t>Scaling recipes</a:t>
                      </a:r>
                      <a:r>
                        <a:rPr lang="en" sz="2000"/>
                        <a:t> from small portions to ~800 people predictively </a:t>
                      </a:r>
                      <a:r>
                        <a:rPr b="1" lang="en" sz="2000"/>
                        <a:t>is not linear mathematically</a:t>
                      </a:r>
                      <a:r>
                        <a:rPr lang="en" sz="2000"/>
                        <a:t> </a:t>
                      </a:r>
                    </a:p>
                    <a:p>
                      <a:pPr indent="-355600" lvl="0" marL="457200" rtl="0">
                        <a:spcBef>
                          <a:spcPts val="0"/>
                        </a:spcBef>
                        <a:buSzPct val="100000"/>
                        <a:buChar char="●"/>
                      </a:pPr>
                      <a:r>
                        <a:rPr lang="en" sz="2000"/>
                        <a:t>Chefs use units of measure that are hard to standarize: e.g.  gram vs. wet gram</a:t>
                      </a:r>
                    </a:p>
                    <a:p>
                      <a:pPr indent="-355600" lvl="0" marL="457200" rtl="0">
                        <a:spcBef>
                          <a:spcPts val="0"/>
                        </a:spcBef>
                        <a:buSzPct val="100000"/>
                        <a:buChar char="●"/>
                      </a:pPr>
                      <a:r>
                        <a:rPr lang="en" sz="2000"/>
                        <a:t>Hard to calculate the food wasted during process of cooking</a:t>
                      </a:r>
                    </a:p>
                    <a:p>
                      <a:pPr lvl="0" rtl="0">
                        <a:spcBef>
                          <a:spcPts val="0"/>
                        </a:spcBef>
                        <a:buNone/>
                      </a:pPr>
                      <a:r>
                        <a:t/>
                      </a:r>
                      <a:endParaRPr sz="2000"/>
                    </a:p>
                    <a:p>
                      <a:pPr lvl="0" rtl="0">
                        <a:spcBef>
                          <a:spcPts val="0"/>
                        </a:spcBef>
                        <a:buNone/>
                      </a:pPr>
                      <a:r>
                        <a:t/>
                      </a:r>
                      <a:endParaRPr sz="2400"/>
                    </a:p>
                  </a:txBody>
                  <a:tcPr marT="91425" marB="91425" marR="91425" marL="91425">
                    <a:solidFill>
                      <a:srgbClr val="FFFFFF">
                        <a:alpha val="93460"/>
                      </a:srgbClr>
                    </a:solidFill>
                  </a:tcPr>
                </a:tc>
                <a:tc>
                  <a:txBody>
                    <a:bodyPr>
                      <a:noAutofit/>
                    </a:bodyPr>
                    <a:lstStyle/>
                    <a:p>
                      <a:pPr indent="-355600" lvl="0" marL="457200" rtl="0">
                        <a:spcBef>
                          <a:spcPts val="0"/>
                        </a:spcBef>
                        <a:buSzPct val="100000"/>
                        <a:buChar char="●"/>
                      </a:pPr>
                      <a:r>
                        <a:rPr b="1" lang="en" sz="2000"/>
                        <a:t>“We already have all of this in our system...just not in a mobile app.”</a:t>
                      </a:r>
                    </a:p>
                    <a:p>
                      <a:pPr indent="-355600" lvl="0" marL="457200" rtl="0">
                        <a:spcBef>
                          <a:spcPts val="0"/>
                        </a:spcBef>
                        <a:buSzPct val="100000"/>
                        <a:buChar char="●"/>
                      </a:pPr>
                      <a:r>
                        <a:rPr lang="en" sz="2000"/>
                        <a:t>Instead of me, the ideal user would be a small business owner who could use it for marketing/menu planning</a:t>
                      </a:r>
                    </a:p>
                  </a:txBody>
                  <a:tcPr marT="91425" marB="91425" marR="91425" marL="91425">
                    <a:solidFill>
                      <a:srgbClr val="FFFFFF">
                        <a:alpha val="93460"/>
                      </a:srgbClr>
                    </a:solidFill>
                  </a:tcPr>
                </a:tc>
              </a:tr>
            </a:tbl>
          </a:graphicData>
        </a:graphic>
      </p:graphicFrame>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70" name="Shape 70"/>
        <p:cNvGrpSpPr/>
        <p:nvPr/>
      </p:nvGrpSpPr>
      <p:grpSpPr>
        <a:xfrm>
          <a:off x="0" y="0"/>
          <a:ext cx="0" cy="0"/>
          <a:chOff x="0" y="0"/>
          <a:chExt cx="0" cy="0"/>
        </a:xfrm>
      </p:grpSpPr>
      <p:sp>
        <p:nvSpPr>
          <p:cNvPr id="71" name="Shape 71"/>
          <p:cNvSpPr txBox="1"/>
          <p:nvPr>
            <p:ph type="title"/>
          </p:nvPr>
        </p:nvSpPr>
        <p:spPr>
          <a:xfrm>
            <a:off x="311700" y="372500"/>
            <a:ext cx="2805600" cy="733500"/>
          </a:xfrm>
          <a:prstGeom prst="rect">
            <a:avLst/>
          </a:prstGeom>
          <a:solidFill>
            <a:srgbClr val="FFFFFF">
              <a:alpha val="66540"/>
            </a:srgbClr>
          </a:solidFill>
          <a:ln>
            <a:noFill/>
          </a:ln>
        </p:spPr>
        <p:txBody>
          <a:bodyPr anchorCtr="0" anchor="b" bIns="91425" lIns="91425" rIns="91425" tIns="91425">
            <a:noAutofit/>
          </a:bodyPr>
          <a:lstStyle/>
          <a:p>
            <a:pPr lvl="0">
              <a:spcBef>
                <a:spcPts val="0"/>
              </a:spcBef>
              <a:buNone/>
            </a:pPr>
            <a:r>
              <a:rPr lang="en">
                <a:solidFill>
                  <a:srgbClr val="000000"/>
                </a:solidFill>
              </a:rPr>
              <a:t>Problem Domain</a:t>
            </a:r>
          </a:p>
        </p:txBody>
      </p:sp>
      <p:sp>
        <p:nvSpPr>
          <p:cNvPr id="72" name="Shape 72"/>
          <p:cNvSpPr txBox="1"/>
          <p:nvPr>
            <p:ph idx="1" type="body"/>
          </p:nvPr>
        </p:nvSpPr>
        <p:spPr>
          <a:xfrm>
            <a:off x="311700" y="1780550"/>
            <a:ext cx="8520600" cy="2146800"/>
          </a:xfrm>
          <a:prstGeom prst="rect">
            <a:avLst/>
          </a:prstGeom>
          <a:solidFill>
            <a:srgbClr val="FFFFFF">
              <a:alpha val="68080"/>
            </a:srgbClr>
          </a:solidFill>
        </p:spPr>
        <p:txBody>
          <a:bodyPr anchorCtr="0" anchor="t" bIns="91425" lIns="91425" rIns="91425" tIns="91425">
            <a:noAutofit/>
          </a:bodyPr>
          <a:lstStyle/>
          <a:p>
            <a:pPr lvl="0">
              <a:spcBef>
                <a:spcPts val="0"/>
              </a:spcBef>
              <a:buNone/>
            </a:pPr>
            <a:r>
              <a:rPr b="1" lang="en" sz="2600">
                <a:solidFill>
                  <a:srgbClr val="000000"/>
                </a:solidFill>
                <a:latin typeface="Arial"/>
                <a:ea typeface="Arial"/>
                <a:cs typeface="Arial"/>
                <a:sym typeface="Arial"/>
              </a:rPr>
              <a:t>Food Waste and Food Insecurity</a:t>
            </a:r>
          </a:p>
          <a:p>
            <a:pPr indent="-393700" lvl="0" marL="914400" rtl="0">
              <a:spcBef>
                <a:spcPts val="0"/>
              </a:spcBef>
              <a:buClr>
                <a:srgbClr val="000000"/>
              </a:buClr>
              <a:buSzPct val="100000"/>
              <a:buFont typeface="Arial"/>
            </a:pPr>
            <a:r>
              <a:rPr b="1" lang="en" sz="2600">
                <a:solidFill>
                  <a:srgbClr val="000000"/>
                </a:solidFill>
                <a:latin typeface="Arial"/>
                <a:ea typeface="Arial"/>
                <a:cs typeface="Arial"/>
                <a:sym typeface="Arial"/>
              </a:rPr>
              <a:t>Making food accessible to the food insecure</a:t>
            </a:r>
          </a:p>
          <a:p>
            <a:pPr indent="-393700" lvl="0" marL="914400" rtl="0">
              <a:spcBef>
                <a:spcPts val="0"/>
              </a:spcBef>
              <a:buClr>
                <a:srgbClr val="000000"/>
              </a:buClr>
              <a:buSzPct val="100000"/>
              <a:buFont typeface="Arial"/>
            </a:pPr>
            <a:r>
              <a:rPr b="1" lang="en" sz="2600">
                <a:solidFill>
                  <a:srgbClr val="000000"/>
                </a:solidFill>
                <a:latin typeface="Arial"/>
                <a:ea typeface="Arial"/>
                <a:cs typeface="Arial"/>
                <a:sym typeface="Arial"/>
              </a:rPr>
              <a:t>Producing less waste </a:t>
            </a:r>
          </a:p>
          <a:p>
            <a:pPr indent="-393700" lvl="0" marL="914400">
              <a:spcBef>
                <a:spcPts val="0"/>
              </a:spcBef>
              <a:buClr>
                <a:srgbClr val="000000"/>
              </a:buClr>
              <a:buSzPct val="100000"/>
              <a:buFont typeface="Arial"/>
            </a:pPr>
            <a:r>
              <a:rPr b="1" lang="en" sz="2600">
                <a:solidFill>
                  <a:srgbClr val="000000"/>
                </a:solidFill>
                <a:latin typeface="Arial"/>
                <a:ea typeface="Arial"/>
                <a:cs typeface="Arial"/>
                <a:sym typeface="Arial"/>
              </a:rPr>
              <a:t>Building empathy around food insecurity</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7" name="Shape 197"/>
        <p:cNvGrpSpPr/>
        <p:nvPr/>
      </p:nvGrpSpPr>
      <p:grpSpPr>
        <a:xfrm>
          <a:off x="0" y="0"/>
          <a:ext cx="0" cy="0"/>
          <a:chOff x="0" y="0"/>
          <a:chExt cx="0" cy="0"/>
        </a:xfrm>
      </p:grpSpPr>
      <p:pic>
        <p:nvPicPr>
          <p:cNvPr id="198" name="Shape 198"/>
          <p:cNvPicPr preferRelativeResize="0"/>
          <p:nvPr/>
        </p:nvPicPr>
        <p:blipFill>
          <a:blip r:embed="rId3">
            <a:alphaModFix/>
          </a:blip>
          <a:stretch>
            <a:fillRect/>
          </a:stretch>
        </p:blipFill>
        <p:spPr>
          <a:xfrm>
            <a:off x="-100699" y="-58725"/>
            <a:ext cx="9421850" cy="5494374"/>
          </a:xfrm>
          <a:prstGeom prst="rect">
            <a:avLst/>
          </a:prstGeom>
          <a:noFill/>
          <a:ln>
            <a:noFill/>
          </a:ln>
        </p:spPr>
      </p:pic>
      <p:graphicFrame>
        <p:nvGraphicFramePr>
          <p:cNvPr id="199" name="Shape 199"/>
          <p:cNvGraphicFramePr/>
          <p:nvPr/>
        </p:nvGraphicFramePr>
        <p:xfrm>
          <a:off x="-38062" y="-136675"/>
          <a:ext cx="3000000" cy="3000000"/>
        </p:xfrm>
        <a:graphic>
          <a:graphicData uri="http://schemas.openxmlformats.org/drawingml/2006/table">
            <a:tbl>
              <a:tblPr>
                <a:noFill/>
                <a:tableStyleId>{2AE1A900-7F9C-4AFE-983C-BEF5CFB2520E}</a:tableStyleId>
              </a:tblPr>
              <a:tblGrid>
                <a:gridCol w="4389225"/>
                <a:gridCol w="4786725"/>
              </a:tblGrid>
              <a:tr h="890850">
                <a:tc>
                  <a:txBody>
                    <a:bodyPr>
                      <a:noAutofit/>
                    </a:bodyPr>
                    <a:lstStyle/>
                    <a:p>
                      <a:pPr lvl="0" rtl="0">
                        <a:spcBef>
                          <a:spcPts val="0"/>
                        </a:spcBef>
                        <a:buNone/>
                      </a:pPr>
                      <a:r>
                        <a:rPr lang="en" sz="3000"/>
                        <a:t>Assumption</a:t>
                      </a:r>
                    </a:p>
                    <a:p>
                      <a:pPr lvl="0" rtl="0">
                        <a:spcBef>
                          <a:spcPts val="0"/>
                        </a:spcBef>
                        <a:buNone/>
                      </a:pPr>
                      <a:r>
                        <a:t/>
                      </a:r>
                      <a:endParaRPr/>
                    </a:p>
                  </a:txBody>
                  <a:tcPr marT="91425" marB="91425" marR="91425" marL="91425">
                    <a:solidFill>
                      <a:srgbClr val="FFFFFF">
                        <a:alpha val="93460"/>
                      </a:srgbClr>
                    </a:solidFill>
                  </a:tcPr>
                </a:tc>
                <a:tc>
                  <a:txBody>
                    <a:bodyPr>
                      <a:noAutofit/>
                    </a:bodyPr>
                    <a:lstStyle/>
                    <a:p>
                      <a:pPr lvl="0" rtl="0">
                        <a:spcBef>
                          <a:spcPts val="0"/>
                        </a:spcBef>
                        <a:buNone/>
                      </a:pPr>
                      <a:r>
                        <a:rPr lang="en" sz="3000"/>
                        <a:t>Validity</a:t>
                      </a:r>
                    </a:p>
                    <a:p>
                      <a:pPr lvl="0" rtl="0">
                        <a:spcBef>
                          <a:spcPts val="0"/>
                        </a:spcBef>
                        <a:buNone/>
                      </a:pPr>
                      <a:r>
                        <a:t/>
                      </a:r>
                      <a:endParaRPr/>
                    </a:p>
                  </a:txBody>
                  <a:tcPr marT="91425" marB="91425" marR="91425" marL="91425">
                    <a:solidFill>
                      <a:srgbClr val="FFFFFF">
                        <a:alpha val="93460"/>
                      </a:srgbClr>
                    </a:solidFill>
                  </a:tcPr>
                </a:tc>
              </a:tr>
              <a:tr h="1060625">
                <a:tc>
                  <a:txBody>
                    <a:bodyPr>
                      <a:noAutofit/>
                    </a:bodyPr>
                    <a:lstStyle/>
                    <a:p>
                      <a:pPr indent="-228600" lvl="0" marL="457200" rtl="0">
                        <a:spcBef>
                          <a:spcPts val="0"/>
                        </a:spcBef>
                        <a:buNone/>
                      </a:pPr>
                      <a:r>
                        <a:rPr lang="en" sz="1800"/>
                        <a:t>Head chefs would benefit from a predictive way to gauge how much food to cook.</a:t>
                      </a:r>
                    </a:p>
                  </a:txBody>
                  <a:tcPr marT="91425" marB="91425" marR="91425" marL="91425">
                    <a:solidFill>
                      <a:srgbClr val="FFFFFF">
                        <a:alpha val="93460"/>
                      </a:srgbClr>
                    </a:solidFill>
                  </a:tcPr>
                </a:tc>
                <a:tc>
                  <a:txBody>
                    <a:bodyPr>
                      <a:noAutofit/>
                    </a:bodyPr>
                    <a:lstStyle/>
                    <a:p>
                      <a:pPr indent="-228600" lvl="0" marL="457200" rtl="0">
                        <a:spcBef>
                          <a:spcPts val="0"/>
                        </a:spcBef>
                        <a:buNone/>
                      </a:pPr>
                      <a:r>
                        <a:rPr b="1" lang="en" sz="1800">
                          <a:solidFill>
                            <a:srgbClr val="00FF00"/>
                          </a:solidFill>
                        </a:rPr>
                        <a:t>Valid</a:t>
                      </a:r>
                      <a:r>
                        <a:rPr lang="en" sz="1800"/>
                        <a:t>: “The idea is right on!” The chef seemed happy with what we showed and extremely familiar with the concepts of food analytics.</a:t>
                      </a:r>
                    </a:p>
                  </a:txBody>
                  <a:tcPr marT="91425" marB="91425" marR="91425" marL="91425">
                    <a:solidFill>
                      <a:srgbClr val="FFFFFF">
                        <a:alpha val="93460"/>
                      </a:srgbClr>
                    </a:solidFill>
                  </a:tcPr>
                </a:tc>
              </a:tr>
              <a:tr h="771000">
                <a:tc>
                  <a:txBody>
                    <a:bodyPr>
                      <a:noAutofit/>
                    </a:bodyPr>
                    <a:lstStyle/>
                    <a:p>
                      <a:pPr indent="-228600" lvl="0" marL="457200" rtl="0">
                        <a:spcBef>
                          <a:spcPts val="0"/>
                        </a:spcBef>
                        <a:buNone/>
                      </a:pPr>
                      <a:r>
                        <a:rPr lang="en" sz="1800"/>
                        <a:t>Chefs do not currently have a means of predicting food volumes based on historical trends.</a:t>
                      </a:r>
                    </a:p>
                  </a:txBody>
                  <a:tcPr marT="91425" marB="91425" marR="91425" marL="91425">
                    <a:solidFill>
                      <a:srgbClr val="FFFFFF">
                        <a:alpha val="93460"/>
                      </a:srgbClr>
                    </a:solidFill>
                  </a:tcPr>
                </a:tc>
                <a:tc>
                  <a:txBody>
                    <a:bodyPr>
                      <a:noAutofit/>
                    </a:bodyPr>
                    <a:lstStyle/>
                    <a:p>
                      <a:pPr indent="-228600" lvl="0" marL="457200" rtl="0">
                        <a:spcBef>
                          <a:spcPts val="0"/>
                        </a:spcBef>
                        <a:buNone/>
                      </a:pPr>
                      <a:r>
                        <a:rPr b="1" lang="en" sz="1800">
                          <a:solidFill>
                            <a:srgbClr val="FF0000"/>
                          </a:solidFill>
                        </a:rPr>
                        <a:t>Inv</a:t>
                      </a:r>
                      <a:r>
                        <a:rPr b="1" lang="en" sz="1800">
                          <a:solidFill>
                            <a:srgbClr val="FF0000"/>
                          </a:solidFill>
                        </a:rPr>
                        <a:t>alid</a:t>
                      </a:r>
                      <a:r>
                        <a:rPr lang="en" sz="1800"/>
                        <a:t>: </a:t>
                      </a:r>
                      <a:r>
                        <a:rPr b="1" lang="en" sz="1800"/>
                        <a:t>“It’s all there already, just not in mobile app form.”</a:t>
                      </a:r>
                    </a:p>
                  </a:txBody>
                  <a:tcPr marT="91425" marB="91425" marR="91425" marL="91425">
                    <a:solidFill>
                      <a:srgbClr val="FFFFFF">
                        <a:alpha val="93460"/>
                      </a:srgbClr>
                    </a:solidFill>
                  </a:tcPr>
                </a:tc>
              </a:tr>
              <a:tr h="771000">
                <a:tc>
                  <a:txBody>
                    <a:bodyPr>
                      <a:noAutofit/>
                    </a:bodyPr>
                    <a:lstStyle/>
                    <a:p>
                      <a:pPr indent="-228600" lvl="0" marL="457200" rtl="0">
                        <a:spcBef>
                          <a:spcPts val="0"/>
                        </a:spcBef>
                        <a:buNone/>
                      </a:pPr>
                      <a:r>
                        <a:rPr lang="en" sz="1800"/>
                        <a:t>At large food establishments it’s harder to predict how much food to make.</a:t>
                      </a:r>
                    </a:p>
                  </a:txBody>
                  <a:tcPr marT="91425" marB="91425" marR="91425" marL="91425">
                    <a:solidFill>
                      <a:srgbClr val="FFFFFF">
                        <a:alpha val="93460"/>
                      </a:srgbClr>
                    </a:solidFill>
                  </a:tcPr>
                </a:tc>
                <a:tc>
                  <a:txBody>
                    <a:bodyPr>
                      <a:noAutofit/>
                    </a:bodyPr>
                    <a:lstStyle/>
                    <a:p>
                      <a:pPr indent="-228600" lvl="0" marL="457200" rtl="0">
                        <a:spcBef>
                          <a:spcPts val="0"/>
                        </a:spcBef>
                        <a:buNone/>
                      </a:pPr>
                      <a:r>
                        <a:rPr b="1" lang="en" sz="1800">
                          <a:solidFill>
                            <a:srgbClr val="FF0000"/>
                          </a:solidFill>
                        </a:rPr>
                        <a:t>Invalid</a:t>
                      </a:r>
                      <a:r>
                        <a:rPr lang="en" sz="1800"/>
                        <a:t>: “I have experience working in hotels with ~500 rooms and we always have a head count and guest list.”</a:t>
                      </a:r>
                    </a:p>
                  </a:txBody>
                  <a:tcPr marT="91425" marB="91425" marR="91425" marL="91425">
                    <a:solidFill>
                      <a:srgbClr val="FFFFFF">
                        <a:alpha val="93460"/>
                      </a:srgbClr>
                    </a:solidFill>
                  </a:tcPr>
                </a:tc>
              </a:tr>
              <a:tr h="771000">
                <a:tc>
                  <a:txBody>
                    <a:bodyPr>
                      <a:noAutofit/>
                    </a:bodyPr>
                    <a:lstStyle/>
                    <a:p>
                      <a:pPr indent="-228600" lvl="0" marL="457200" rtl="0">
                        <a:spcBef>
                          <a:spcPts val="0"/>
                        </a:spcBef>
                        <a:buNone/>
                      </a:pPr>
                      <a:r>
                        <a:rPr b="1" lang="en" sz="1800"/>
                        <a:t>Restaurants generally produce food waste due to overprepared food quantities</a:t>
                      </a:r>
                    </a:p>
                  </a:txBody>
                  <a:tcPr marT="91425" marB="91425" marR="91425" marL="91425">
                    <a:solidFill>
                      <a:srgbClr val="FFFFFF">
                        <a:alpha val="93460"/>
                      </a:srgbClr>
                    </a:solidFill>
                  </a:tcPr>
                </a:tc>
                <a:tc>
                  <a:txBody>
                    <a:bodyPr>
                      <a:noAutofit/>
                    </a:bodyPr>
                    <a:lstStyle/>
                    <a:p>
                      <a:pPr indent="-228600" lvl="0" marL="457200" rtl="0">
                        <a:spcBef>
                          <a:spcPts val="0"/>
                        </a:spcBef>
                        <a:buNone/>
                      </a:pPr>
                      <a:r>
                        <a:rPr b="1" lang="en" sz="1800">
                          <a:solidFill>
                            <a:srgbClr val="FF0000"/>
                          </a:solidFill>
                        </a:rPr>
                        <a:t>Invalid</a:t>
                      </a:r>
                      <a:r>
                        <a:rPr lang="en" sz="1800"/>
                        <a:t>: “Chefs in restaurants usually re-cycle food by taking leftovers and </a:t>
                      </a:r>
                      <a:r>
                        <a:rPr b="1" lang="en" sz="1800"/>
                        <a:t>repurposing them into another item.</a:t>
                      </a:r>
                      <a:r>
                        <a:rPr lang="en" sz="1800"/>
                        <a:t>”</a:t>
                      </a:r>
                    </a:p>
                  </a:txBody>
                  <a:tcPr marT="91425" marB="91425" marR="91425" marL="91425">
                    <a:solidFill>
                      <a:srgbClr val="FFFFFF">
                        <a:alpha val="93460"/>
                      </a:srgbClr>
                    </a:solidFill>
                  </a:tcPr>
                </a:tc>
              </a:tr>
            </a:tbl>
          </a:graphicData>
        </a:graphic>
      </p:graphicFrame>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3" name="Shape 203"/>
        <p:cNvGrpSpPr/>
        <p:nvPr/>
      </p:nvGrpSpPr>
      <p:grpSpPr>
        <a:xfrm>
          <a:off x="0" y="0"/>
          <a:ext cx="0" cy="0"/>
          <a:chOff x="0" y="0"/>
          <a:chExt cx="0" cy="0"/>
        </a:xfrm>
      </p:grpSpPr>
      <p:sp>
        <p:nvSpPr>
          <p:cNvPr id="204" name="Shape 204"/>
          <p:cNvSpPr txBox="1"/>
          <p:nvPr>
            <p:ph type="title"/>
          </p:nvPr>
        </p:nvSpPr>
        <p:spPr>
          <a:xfrm>
            <a:off x="265500" y="1078750"/>
            <a:ext cx="4045200" cy="1789200"/>
          </a:xfrm>
          <a:prstGeom prst="rect">
            <a:avLst/>
          </a:prstGeom>
        </p:spPr>
        <p:txBody>
          <a:bodyPr anchorCtr="0" anchor="b" bIns="91425" lIns="91425" rIns="91425" tIns="91425">
            <a:noAutofit/>
          </a:bodyPr>
          <a:lstStyle/>
          <a:p>
            <a:pPr lvl="0" rtl="0">
              <a:spcBef>
                <a:spcPts val="0"/>
              </a:spcBef>
              <a:buNone/>
            </a:pPr>
            <a:r>
              <a:t/>
            </a:r>
            <a:endParaRPr/>
          </a:p>
        </p:txBody>
      </p:sp>
      <p:sp>
        <p:nvSpPr>
          <p:cNvPr id="205" name="Shape 205"/>
          <p:cNvSpPr txBox="1"/>
          <p:nvPr>
            <p:ph idx="1" type="subTitle"/>
          </p:nvPr>
        </p:nvSpPr>
        <p:spPr>
          <a:xfrm>
            <a:off x="265500" y="2921400"/>
            <a:ext cx="4045200" cy="1345500"/>
          </a:xfrm>
          <a:prstGeom prst="rect">
            <a:avLst/>
          </a:prstGeom>
        </p:spPr>
        <p:txBody>
          <a:bodyPr anchorCtr="0" anchor="t" bIns="91425" lIns="91425" rIns="91425" tIns="91425">
            <a:noAutofit/>
          </a:bodyPr>
          <a:lstStyle/>
          <a:p>
            <a:pPr lvl="0" rtl="0">
              <a:spcBef>
                <a:spcPts val="0"/>
              </a:spcBef>
              <a:buNone/>
            </a:pPr>
            <a:r>
              <a:t/>
            </a:r>
            <a:endParaRPr/>
          </a:p>
        </p:txBody>
      </p:sp>
      <p:sp>
        <p:nvSpPr>
          <p:cNvPr id="206" name="Shape 206"/>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rtl="0">
              <a:spcBef>
                <a:spcPts val="0"/>
              </a:spcBef>
              <a:buNone/>
            </a:pPr>
            <a:r>
              <a:rPr lang="en" sz="2000">
                <a:solidFill>
                  <a:srgbClr val="000000"/>
                </a:solidFill>
                <a:latin typeface="Arial"/>
                <a:ea typeface="Arial"/>
                <a:cs typeface="Arial"/>
                <a:sym typeface="Arial"/>
              </a:rPr>
              <a:t>“I can't imagine running this business without the </a:t>
            </a:r>
            <a:r>
              <a:rPr b="1" lang="en" sz="2000">
                <a:solidFill>
                  <a:srgbClr val="000000"/>
                </a:solidFill>
                <a:latin typeface="Arial"/>
                <a:ea typeface="Arial"/>
                <a:cs typeface="Arial"/>
                <a:sym typeface="Arial"/>
              </a:rPr>
              <a:t>ProductMix software.</a:t>
            </a:r>
            <a:r>
              <a:rPr lang="en" sz="2000">
                <a:solidFill>
                  <a:srgbClr val="000000"/>
                </a:solidFill>
                <a:latin typeface="Arial"/>
                <a:ea typeface="Arial"/>
                <a:cs typeface="Arial"/>
                <a:sym typeface="Arial"/>
              </a:rPr>
              <a:t> It’s a very basic spreadsheet</a:t>
            </a:r>
            <a:r>
              <a:rPr lang="en" sz="2000">
                <a:solidFill>
                  <a:srgbClr val="000000"/>
                </a:solidFill>
                <a:latin typeface="Arial"/>
                <a:ea typeface="Arial"/>
                <a:cs typeface="Arial"/>
                <a:sym typeface="Arial"/>
              </a:rPr>
              <a:t> with lots of info</a:t>
            </a:r>
            <a:r>
              <a:rPr lang="en" sz="2000">
                <a:solidFill>
                  <a:srgbClr val="000000"/>
                </a:solidFill>
                <a:latin typeface="Arial"/>
                <a:ea typeface="Arial"/>
                <a:cs typeface="Arial"/>
                <a:sym typeface="Arial"/>
              </a:rPr>
              <a:t>.”</a:t>
            </a:r>
          </a:p>
          <a:p>
            <a:pPr lvl="0" rtl="0">
              <a:spcBef>
                <a:spcPts val="0"/>
              </a:spcBef>
              <a:buNone/>
            </a:pPr>
            <a:r>
              <a:rPr lang="en" sz="2000">
                <a:solidFill>
                  <a:srgbClr val="000000"/>
                </a:solidFill>
                <a:latin typeface="Arial"/>
                <a:ea typeface="Arial"/>
                <a:cs typeface="Arial"/>
                <a:sym typeface="Arial"/>
              </a:rPr>
              <a:t>“Communicating with the chefs is hard sometimes. </a:t>
            </a:r>
            <a:r>
              <a:rPr b="1" lang="en" sz="2000">
                <a:solidFill>
                  <a:srgbClr val="000000"/>
                </a:solidFill>
                <a:latin typeface="Arial"/>
                <a:ea typeface="Arial"/>
                <a:cs typeface="Arial"/>
                <a:sym typeface="Arial"/>
              </a:rPr>
              <a:t>I remember running around yelling at them about why we’re out of pasta on a Friday night.”</a:t>
            </a:r>
          </a:p>
        </p:txBody>
      </p:sp>
      <p:pic>
        <p:nvPicPr>
          <p:cNvPr id="207" name="Shape 207"/>
          <p:cNvPicPr preferRelativeResize="0"/>
          <p:nvPr/>
        </p:nvPicPr>
        <p:blipFill rotWithShape="1">
          <a:blip r:embed="rId3">
            <a:alphaModFix/>
          </a:blip>
          <a:srcRect b="0" l="0" r="0" t="20848"/>
          <a:stretch/>
        </p:blipFill>
        <p:spPr>
          <a:xfrm>
            <a:off x="183800" y="249500"/>
            <a:ext cx="4208600" cy="3331250"/>
          </a:xfrm>
          <a:prstGeom prst="rect">
            <a:avLst/>
          </a:prstGeom>
          <a:noFill/>
          <a:ln>
            <a:noFill/>
          </a:ln>
        </p:spPr>
      </p:pic>
      <p:sp>
        <p:nvSpPr>
          <p:cNvPr id="208" name="Shape 208"/>
          <p:cNvSpPr txBox="1"/>
          <p:nvPr>
            <p:ph idx="1" type="subTitle"/>
          </p:nvPr>
        </p:nvSpPr>
        <p:spPr>
          <a:xfrm>
            <a:off x="265500" y="3654525"/>
            <a:ext cx="4045200" cy="958200"/>
          </a:xfrm>
          <a:prstGeom prst="rect">
            <a:avLst/>
          </a:prstGeom>
        </p:spPr>
        <p:txBody>
          <a:bodyPr anchorCtr="0" anchor="t" bIns="91425" lIns="91425" rIns="91425" tIns="91425">
            <a:noAutofit/>
          </a:bodyPr>
          <a:lstStyle/>
          <a:p>
            <a:pPr lvl="0">
              <a:spcBef>
                <a:spcPts val="0"/>
              </a:spcBef>
              <a:buNone/>
            </a:pPr>
            <a:r>
              <a:rPr lang="en" sz="3600">
                <a:latin typeface="Oswald"/>
                <a:ea typeface="Oswald"/>
                <a:cs typeface="Oswald"/>
                <a:sym typeface="Oswald"/>
              </a:rPr>
              <a:t>Chris Cuneo</a:t>
            </a:r>
          </a:p>
          <a:p>
            <a:pPr lvl="0" rtl="0">
              <a:spcBef>
                <a:spcPts val="0"/>
              </a:spcBef>
              <a:buNone/>
            </a:pPr>
            <a:r>
              <a:rPr lang="en" sz="2400">
                <a:latin typeface="Oswald"/>
                <a:ea typeface="Oswald"/>
                <a:cs typeface="Oswald"/>
                <a:sym typeface="Oswald"/>
              </a:rPr>
              <a:t>Manager, Mayfield Bakery</a:t>
            </a: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2" name="Shape 212"/>
        <p:cNvGrpSpPr/>
        <p:nvPr/>
      </p:nvGrpSpPr>
      <p:grpSpPr>
        <a:xfrm>
          <a:off x="0" y="0"/>
          <a:ext cx="0" cy="0"/>
          <a:chOff x="0" y="0"/>
          <a:chExt cx="0" cy="0"/>
        </a:xfrm>
      </p:grpSpPr>
      <p:sp>
        <p:nvSpPr>
          <p:cNvPr id="213" name="Shape 213"/>
          <p:cNvSpPr txBox="1"/>
          <p:nvPr>
            <p:ph type="title"/>
          </p:nvPr>
        </p:nvSpPr>
        <p:spPr>
          <a:xfrm>
            <a:off x="311700" y="372500"/>
            <a:ext cx="8520600" cy="733500"/>
          </a:xfrm>
          <a:prstGeom prst="rect">
            <a:avLst/>
          </a:prstGeom>
          <a:solidFill>
            <a:schemeClr val="dk1"/>
          </a:solidFill>
        </p:spPr>
        <p:txBody>
          <a:bodyPr anchorCtr="0" anchor="b" bIns="91425" lIns="91425" rIns="91425" tIns="91425">
            <a:noAutofit/>
          </a:bodyPr>
          <a:lstStyle/>
          <a:p>
            <a:pPr lvl="0">
              <a:spcBef>
                <a:spcPts val="0"/>
              </a:spcBef>
              <a:buNone/>
            </a:pPr>
            <a:r>
              <a:rPr lang="en">
                <a:solidFill>
                  <a:srgbClr val="FFFFFF"/>
                </a:solidFill>
              </a:rPr>
              <a:t>HMW #3</a:t>
            </a:r>
          </a:p>
        </p:txBody>
      </p:sp>
      <p:sp>
        <p:nvSpPr>
          <p:cNvPr id="214" name="Shape 214"/>
          <p:cNvSpPr txBox="1"/>
          <p:nvPr>
            <p:ph idx="1" type="body"/>
          </p:nvPr>
        </p:nvSpPr>
        <p:spPr>
          <a:xfrm>
            <a:off x="311700" y="1934550"/>
            <a:ext cx="4691400" cy="2454600"/>
          </a:xfrm>
          <a:prstGeom prst="rect">
            <a:avLst/>
          </a:prstGeom>
        </p:spPr>
        <p:txBody>
          <a:bodyPr anchorCtr="0" anchor="t" bIns="91425" lIns="91425" rIns="91425" tIns="91425">
            <a:noAutofit/>
          </a:bodyPr>
          <a:lstStyle/>
          <a:p>
            <a:pPr lvl="0">
              <a:spcBef>
                <a:spcPts val="0"/>
              </a:spcBef>
              <a:spcAft>
                <a:spcPts val="0"/>
              </a:spcAft>
              <a:buNone/>
            </a:pPr>
            <a:r>
              <a:rPr b="1" lang="en" sz="2500">
                <a:solidFill>
                  <a:srgbClr val="000000"/>
                </a:solidFill>
                <a:latin typeface="Arial"/>
                <a:ea typeface="Arial"/>
                <a:cs typeface="Arial"/>
                <a:sym typeface="Arial"/>
              </a:rPr>
              <a:t>HMW empower and encourage local communities to act upon the issue of food insecurity?</a:t>
            </a:r>
          </a:p>
        </p:txBody>
      </p:sp>
      <p:pic>
        <p:nvPicPr>
          <p:cNvPr id="215" name="Shape 215">
            <a:hlinkClick r:id="rId3"/>
          </p:cNvPr>
          <p:cNvPicPr preferRelativeResize="0"/>
          <p:nvPr/>
        </p:nvPicPr>
        <p:blipFill>
          <a:blip r:embed="rId4">
            <a:alphaModFix/>
          </a:blip>
          <a:stretch>
            <a:fillRect/>
          </a:stretch>
        </p:blipFill>
        <p:spPr>
          <a:xfrm>
            <a:off x="5003100" y="1654425"/>
            <a:ext cx="3646346" cy="2734749"/>
          </a:xfrm>
          <a:prstGeom prst="rect">
            <a:avLst/>
          </a:prstGeom>
          <a:noFill/>
          <a:ln>
            <a:noFill/>
          </a:ln>
        </p:spPr>
      </p:pic>
      <p:pic>
        <p:nvPicPr>
          <p:cNvPr id="216" name="Shape 216"/>
          <p:cNvPicPr preferRelativeResize="0"/>
          <p:nvPr/>
        </p:nvPicPr>
        <p:blipFill>
          <a:blip r:embed="rId5">
            <a:alphaModFix/>
          </a:blip>
          <a:stretch>
            <a:fillRect/>
          </a:stretch>
        </p:blipFill>
        <p:spPr>
          <a:xfrm>
            <a:off x="7243147" y="220100"/>
            <a:ext cx="1634899" cy="115745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0" name="Shape 220"/>
        <p:cNvGrpSpPr/>
        <p:nvPr/>
      </p:nvGrpSpPr>
      <p:grpSpPr>
        <a:xfrm>
          <a:off x="0" y="0"/>
          <a:ext cx="0" cy="0"/>
          <a:chOff x="0" y="0"/>
          <a:chExt cx="0" cy="0"/>
        </a:xfrm>
      </p:grpSpPr>
      <p:sp>
        <p:nvSpPr>
          <p:cNvPr id="221" name="Shape 221"/>
          <p:cNvSpPr txBox="1"/>
          <p:nvPr/>
        </p:nvSpPr>
        <p:spPr>
          <a:xfrm>
            <a:off x="311700" y="1056750"/>
            <a:ext cx="2747100" cy="3869100"/>
          </a:xfrm>
          <a:prstGeom prst="rect">
            <a:avLst/>
          </a:prstGeom>
          <a:solidFill>
            <a:schemeClr val="dk1"/>
          </a:solidFill>
          <a:ln>
            <a:noFill/>
          </a:ln>
        </p:spPr>
        <p:txBody>
          <a:bodyPr anchorCtr="0" anchor="t" bIns="91425" lIns="91425" rIns="91425" tIns="91425">
            <a:noAutofit/>
          </a:bodyPr>
          <a:lstStyle/>
          <a:p>
            <a:pPr lvl="0">
              <a:spcBef>
                <a:spcPts val="0"/>
              </a:spcBef>
              <a:buNone/>
            </a:pPr>
            <a:r>
              <a:t/>
            </a:r>
            <a:endParaRPr/>
          </a:p>
        </p:txBody>
      </p:sp>
      <p:sp>
        <p:nvSpPr>
          <p:cNvPr id="222" name="Shape 222"/>
          <p:cNvSpPr txBox="1"/>
          <p:nvPr>
            <p:ph type="title"/>
          </p:nvPr>
        </p:nvSpPr>
        <p:spPr>
          <a:xfrm>
            <a:off x="311700" y="372500"/>
            <a:ext cx="8520600" cy="733500"/>
          </a:xfrm>
          <a:prstGeom prst="rect">
            <a:avLst/>
          </a:prstGeom>
          <a:solidFill>
            <a:schemeClr val="dk1"/>
          </a:solidFill>
        </p:spPr>
        <p:txBody>
          <a:bodyPr anchorCtr="0" anchor="b" bIns="91425" lIns="91425" rIns="91425" tIns="91425">
            <a:noAutofit/>
          </a:bodyPr>
          <a:lstStyle/>
          <a:p>
            <a:pPr lvl="0" rtl="0">
              <a:spcBef>
                <a:spcPts val="0"/>
              </a:spcBef>
              <a:buNone/>
            </a:pPr>
            <a:r>
              <a:rPr lang="en">
                <a:solidFill>
                  <a:srgbClr val="FFFFFF"/>
                </a:solidFill>
              </a:rPr>
              <a:t>PROTOTYPE: Food Community</a:t>
            </a:r>
          </a:p>
        </p:txBody>
      </p:sp>
      <p:sp>
        <p:nvSpPr>
          <p:cNvPr id="223" name="Shape 223"/>
          <p:cNvSpPr txBox="1"/>
          <p:nvPr>
            <p:ph idx="1" type="body"/>
          </p:nvPr>
        </p:nvSpPr>
        <p:spPr>
          <a:xfrm>
            <a:off x="3193875" y="1116875"/>
            <a:ext cx="5638500" cy="2160900"/>
          </a:xfrm>
          <a:prstGeom prst="rect">
            <a:avLst/>
          </a:prstGeom>
        </p:spPr>
        <p:txBody>
          <a:bodyPr anchorCtr="0" anchor="t" bIns="91425" lIns="91425" rIns="91425" tIns="91425">
            <a:noAutofit/>
          </a:bodyPr>
          <a:lstStyle/>
          <a:p>
            <a:pPr lvl="0" rtl="0">
              <a:spcBef>
                <a:spcPts val="0"/>
              </a:spcBef>
              <a:buNone/>
            </a:pPr>
            <a:r>
              <a:rPr b="1" lang="en" sz="3000">
                <a:solidFill>
                  <a:schemeClr val="dk1"/>
                </a:solidFill>
                <a:latin typeface="Arial"/>
                <a:ea typeface="Arial"/>
                <a:cs typeface="Arial"/>
                <a:sym typeface="Arial"/>
              </a:rPr>
              <a:t>Idea: </a:t>
            </a:r>
            <a:r>
              <a:rPr b="1" lang="en">
                <a:latin typeface="Arial"/>
                <a:ea typeface="Arial"/>
                <a:cs typeface="Arial"/>
                <a:sym typeface="Arial"/>
              </a:rPr>
              <a:t>Make sharing and reusing leftover food normal practice within communities</a:t>
            </a:r>
          </a:p>
          <a:p>
            <a:pPr lvl="0" rtl="0">
              <a:spcBef>
                <a:spcPts val="0"/>
              </a:spcBef>
              <a:buNone/>
            </a:pPr>
            <a:r>
              <a:rPr b="1" lang="en" sz="3000">
                <a:solidFill>
                  <a:schemeClr val="dk1"/>
                </a:solidFill>
                <a:latin typeface="Arial"/>
                <a:ea typeface="Arial"/>
                <a:cs typeface="Arial"/>
                <a:sym typeface="Arial"/>
              </a:rPr>
              <a:t>Participant:</a:t>
            </a:r>
            <a:r>
              <a:rPr b="1" lang="en">
                <a:solidFill>
                  <a:schemeClr val="dk1"/>
                </a:solidFill>
                <a:latin typeface="Arial"/>
                <a:ea typeface="Arial"/>
                <a:cs typeface="Arial"/>
                <a:sym typeface="Arial"/>
              </a:rPr>
              <a:t> </a:t>
            </a:r>
            <a:r>
              <a:rPr b="1" lang="en">
                <a:latin typeface="Arial"/>
                <a:ea typeface="Arial"/>
                <a:cs typeface="Arial"/>
                <a:sym typeface="Arial"/>
              </a:rPr>
              <a:t>Gail Blumberg, Menlo Park domestic household </a:t>
            </a:r>
          </a:p>
          <a:p>
            <a:pPr lvl="0" rtl="0">
              <a:spcBef>
                <a:spcPts val="0"/>
              </a:spcBef>
              <a:spcAft>
                <a:spcPts val="0"/>
              </a:spcAft>
              <a:buNone/>
            </a:pPr>
            <a:r>
              <a:t/>
            </a:r>
            <a:endParaRPr b="1" sz="1900">
              <a:solidFill>
                <a:schemeClr val="dk1"/>
              </a:solidFill>
              <a:latin typeface="Arial"/>
              <a:ea typeface="Arial"/>
              <a:cs typeface="Arial"/>
              <a:sym typeface="Arial"/>
            </a:endParaRPr>
          </a:p>
        </p:txBody>
      </p:sp>
      <p:pic>
        <p:nvPicPr>
          <p:cNvPr id="224" name="Shape 224"/>
          <p:cNvPicPr preferRelativeResize="0"/>
          <p:nvPr/>
        </p:nvPicPr>
        <p:blipFill>
          <a:blip r:embed="rId3">
            <a:alphaModFix/>
          </a:blip>
          <a:stretch>
            <a:fillRect/>
          </a:stretch>
        </p:blipFill>
        <p:spPr>
          <a:xfrm>
            <a:off x="478712" y="1453074"/>
            <a:ext cx="2307327" cy="3076446"/>
          </a:xfrm>
          <a:prstGeom prst="rect">
            <a:avLst/>
          </a:prstGeom>
          <a:noFill/>
          <a:ln>
            <a:noFill/>
          </a:ln>
        </p:spPr>
      </p:pic>
      <p:pic>
        <p:nvPicPr>
          <p:cNvPr id="225" name="Shape 225"/>
          <p:cNvPicPr preferRelativeResize="0"/>
          <p:nvPr/>
        </p:nvPicPr>
        <p:blipFill>
          <a:blip r:embed="rId4">
            <a:alphaModFix/>
          </a:blip>
          <a:stretch>
            <a:fillRect/>
          </a:stretch>
        </p:blipFill>
        <p:spPr>
          <a:xfrm>
            <a:off x="4411671" y="3226006"/>
            <a:ext cx="1091006" cy="1454664"/>
          </a:xfrm>
          <a:prstGeom prst="rect">
            <a:avLst/>
          </a:prstGeom>
          <a:noFill/>
          <a:ln>
            <a:noFill/>
          </a:ln>
        </p:spPr>
      </p:pic>
      <p:pic>
        <p:nvPicPr>
          <p:cNvPr id="226" name="Shape 226"/>
          <p:cNvPicPr preferRelativeResize="0"/>
          <p:nvPr/>
        </p:nvPicPr>
        <p:blipFill>
          <a:blip r:embed="rId5">
            <a:alphaModFix/>
          </a:blip>
          <a:stretch>
            <a:fillRect/>
          </a:stretch>
        </p:blipFill>
        <p:spPr>
          <a:xfrm>
            <a:off x="7614577" y="3226000"/>
            <a:ext cx="1091006" cy="1454664"/>
          </a:xfrm>
          <a:prstGeom prst="rect">
            <a:avLst/>
          </a:prstGeom>
          <a:noFill/>
          <a:ln>
            <a:noFill/>
          </a:ln>
        </p:spPr>
      </p:pic>
      <p:pic>
        <p:nvPicPr>
          <p:cNvPr id="227" name="Shape 227"/>
          <p:cNvPicPr preferRelativeResize="0"/>
          <p:nvPr/>
        </p:nvPicPr>
        <p:blipFill>
          <a:blip r:embed="rId6">
            <a:alphaModFix/>
          </a:blip>
          <a:stretch>
            <a:fillRect/>
          </a:stretch>
        </p:blipFill>
        <p:spPr>
          <a:xfrm>
            <a:off x="5502676" y="3226000"/>
            <a:ext cx="1091006" cy="1454664"/>
          </a:xfrm>
          <a:prstGeom prst="rect">
            <a:avLst/>
          </a:prstGeom>
          <a:noFill/>
          <a:ln>
            <a:noFill/>
          </a:ln>
        </p:spPr>
      </p:pic>
      <p:pic>
        <p:nvPicPr>
          <p:cNvPr id="228" name="Shape 228"/>
          <p:cNvPicPr preferRelativeResize="0"/>
          <p:nvPr/>
        </p:nvPicPr>
        <p:blipFill>
          <a:blip r:embed="rId7">
            <a:alphaModFix/>
          </a:blip>
          <a:stretch>
            <a:fillRect/>
          </a:stretch>
        </p:blipFill>
        <p:spPr>
          <a:xfrm>
            <a:off x="3320662" y="3226000"/>
            <a:ext cx="1091006" cy="1454664"/>
          </a:xfrm>
          <a:prstGeom prst="rect">
            <a:avLst/>
          </a:prstGeom>
          <a:noFill/>
          <a:ln>
            <a:noFill/>
          </a:ln>
        </p:spPr>
      </p:pic>
      <p:pic>
        <p:nvPicPr>
          <p:cNvPr id="229" name="Shape 229"/>
          <p:cNvPicPr preferRelativeResize="0"/>
          <p:nvPr/>
        </p:nvPicPr>
        <p:blipFill>
          <a:blip r:embed="rId8">
            <a:alphaModFix/>
          </a:blip>
          <a:stretch>
            <a:fillRect/>
          </a:stretch>
        </p:blipFill>
        <p:spPr>
          <a:xfrm>
            <a:off x="6523557" y="3226002"/>
            <a:ext cx="1091006" cy="1454664"/>
          </a:xfrm>
          <a:prstGeom prst="rect">
            <a:avLst/>
          </a:prstGeom>
          <a:noFill/>
          <a:ln>
            <a:noFill/>
          </a:ln>
        </p:spPr>
      </p:pic>
      <p:sp>
        <p:nvSpPr>
          <p:cNvPr id="230" name="Shape 230"/>
          <p:cNvSpPr txBox="1"/>
          <p:nvPr/>
        </p:nvSpPr>
        <p:spPr>
          <a:xfrm>
            <a:off x="478725" y="1116875"/>
            <a:ext cx="2307300" cy="49200"/>
          </a:xfrm>
          <a:prstGeom prst="rect">
            <a:avLst/>
          </a:prstGeom>
          <a:solidFill>
            <a:schemeClr val="lt1"/>
          </a:solidFill>
          <a:ln>
            <a:noFill/>
          </a:ln>
        </p:spPr>
        <p:txBody>
          <a:bodyPr anchorCtr="0" anchor="t" bIns="91425" lIns="91425" rIns="91425" tIns="91425">
            <a:noAutofit/>
          </a:bodyPr>
          <a:lstStyle/>
          <a:p>
            <a:pPr lvl="0">
              <a:spcBef>
                <a:spcPts val="0"/>
              </a:spcBef>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4" name="Shape 234"/>
        <p:cNvGrpSpPr/>
        <p:nvPr/>
      </p:nvGrpSpPr>
      <p:grpSpPr>
        <a:xfrm>
          <a:off x="0" y="0"/>
          <a:ext cx="0" cy="0"/>
          <a:chOff x="0" y="0"/>
          <a:chExt cx="0" cy="0"/>
        </a:xfrm>
      </p:grpSpPr>
      <p:pic>
        <p:nvPicPr>
          <p:cNvPr id="235" name="Shape 235"/>
          <p:cNvPicPr preferRelativeResize="0"/>
          <p:nvPr/>
        </p:nvPicPr>
        <p:blipFill>
          <a:blip r:embed="rId3">
            <a:alphaModFix/>
          </a:blip>
          <a:stretch>
            <a:fillRect/>
          </a:stretch>
        </p:blipFill>
        <p:spPr>
          <a:xfrm>
            <a:off x="0" y="0"/>
            <a:ext cx="9144000" cy="5143500"/>
          </a:xfrm>
          <a:prstGeom prst="rect">
            <a:avLst/>
          </a:prstGeom>
          <a:noFill/>
          <a:ln>
            <a:noFill/>
          </a:ln>
        </p:spPr>
      </p:pic>
      <p:graphicFrame>
        <p:nvGraphicFramePr>
          <p:cNvPr id="236" name="Shape 236"/>
          <p:cNvGraphicFramePr/>
          <p:nvPr/>
        </p:nvGraphicFramePr>
        <p:xfrm>
          <a:off x="-38062" y="-6225"/>
          <a:ext cx="3000000" cy="3000000"/>
        </p:xfrm>
        <a:graphic>
          <a:graphicData uri="http://schemas.openxmlformats.org/drawingml/2006/table">
            <a:tbl>
              <a:tblPr>
                <a:noFill/>
                <a:tableStyleId>{2AE1A900-7F9C-4AFE-983C-BEF5CFB2520E}</a:tableStyleId>
              </a:tblPr>
              <a:tblGrid>
                <a:gridCol w="3068300"/>
                <a:gridCol w="3068300"/>
                <a:gridCol w="3068300"/>
              </a:tblGrid>
              <a:tr h="1178200">
                <a:tc>
                  <a:txBody>
                    <a:bodyPr>
                      <a:noAutofit/>
                    </a:bodyPr>
                    <a:lstStyle/>
                    <a:p>
                      <a:pPr lvl="0" rtl="0" algn="ctr">
                        <a:spcBef>
                          <a:spcPts val="0"/>
                        </a:spcBef>
                        <a:buNone/>
                      </a:pPr>
                      <a:r>
                        <a:rPr b="1" lang="en" sz="3000"/>
                        <a:t>What Worked</a:t>
                      </a:r>
                    </a:p>
                    <a:p>
                      <a:pPr lvl="0" rtl="0" algn="ctr">
                        <a:spcBef>
                          <a:spcPts val="0"/>
                        </a:spcBef>
                        <a:buNone/>
                      </a:pPr>
                      <a:r>
                        <a:t/>
                      </a:r>
                      <a:endParaRPr b="1"/>
                    </a:p>
                  </a:txBody>
                  <a:tcPr marT="91425" marB="91425" marR="91425" marL="91425">
                    <a:solidFill>
                      <a:srgbClr val="FFFFFF">
                        <a:alpha val="93460"/>
                      </a:srgbClr>
                    </a:solidFill>
                  </a:tcPr>
                </a:tc>
                <a:tc>
                  <a:txBody>
                    <a:bodyPr>
                      <a:noAutofit/>
                    </a:bodyPr>
                    <a:lstStyle/>
                    <a:p>
                      <a:pPr lvl="0" rtl="0" algn="ctr">
                        <a:spcBef>
                          <a:spcPts val="0"/>
                        </a:spcBef>
                        <a:buNone/>
                      </a:pPr>
                      <a:r>
                        <a:rPr b="1" lang="en" sz="3000"/>
                        <a:t>Didn’t Work</a:t>
                      </a:r>
                    </a:p>
                    <a:p>
                      <a:pPr lvl="0" rtl="0" algn="ctr">
                        <a:spcBef>
                          <a:spcPts val="0"/>
                        </a:spcBef>
                        <a:buNone/>
                      </a:pPr>
                      <a:r>
                        <a:t/>
                      </a:r>
                      <a:endParaRPr b="1"/>
                    </a:p>
                  </a:txBody>
                  <a:tcPr marT="91425" marB="91425" marR="91425" marL="91425">
                    <a:solidFill>
                      <a:srgbClr val="FFFFFF">
                        <a:alpha val="93460"/>
                      </a:srgbClr>
                    </a:solidFill>
                  </a:tcPr>
                </a:tc>
                <a:tc>
                  <a:txBody>
                    <a:bodyPr>
                      <a:noAutofit/>
                    </a:bodyPr>
                    <a:lstStyle/>
                    <a:p>
                      <a:pPr lvl="0" rtl="0" algn="ctr">
                        <a:spcBef>
                          <a:spcPts val="0"/>
                        </a:spcBef>
                        <a:buNone/>
                      </a:pPr>
                      <a:r>
                        <a:rPr b="1" lang="en" sz="3000"/>
                        <a:t>Surprises and New Learnings</a:t>
                      </a:r>
                    </a:p>
                    <a:p>
                      <a:pPr lvl="0" rtl="0" algn="ctr">
                        <a:spcBef>
                          <a:spcPts val="0"/>
                        </a:spcBef>
                        <a:buNone/>
                      </a:pPr>
                      <a:r>
                        <a:t/>
                      </a:r>
                      <a:endParaRPr b="1"/>
                    </a:p>
                  </a:txBody>
                  <a:tcPr marT="91425" marB="91425" marR="91425" marL="91425">
                    <a:solidFill>
                      <a:srgbClr val="FFFFFF">
                        <a:alpha val="93460"/>
                      </a:srgbClr>
                    </a:solidFill>
                  </a:tcPr>
                </a:tc>
              </a:tr>
              <a:tr h="3933875">
                <a:tc>
                  <a:txBody>
                    <a:bodyPr>
                      <a:noAutofit/>
                    </a:bodyPr>
                    <a:lstStyle/>
                    <a:p>
                      <a:pPr indent="-355600" lvl="0" marL="457200" rtl="0">
                        <a:spcBef>
                          <a:spcPts val="0"/>
                        </a:spcBef>
                        <a:buSzPct val="100000"/>
                        <a:buChar char="●"/>
                      </a:pPr>
                      <a:r>
                        <a:rPr b="1" lang="en" sz="2000"/>
                        <a:t>Quick and easy to post available food</a:t>
                      </a:r>
                    </a:p>
                    <a:p>
                      <a:pPr indent="-355600" lvl="0" marL="457200" rtl="0">
                        <a:spcBef>
                          <a:spcPts val="0"/>
                        </a:spcBef>
                        <a:buSzPct val="100000"/>
                        <a:buChar char="●"/>
                      </a:pPr>
                      <a:r>
                        <a:rPr lang="en" sz="2000"/>
                        <a:t>Amounts of wasted food from households sufficient to fuel idea</a:t>
                      </a:r>
                    </a:p>
                    <a:p>
                      <a:pPr indent="-355600" lvl="0" marL="457200" rtl="0">
                        <a:spcBef>
                          <a:spcPts val="0"/>
                        </a:spcBef>
                        <a:buSzPct val="100000"/>
                        <a:buChar char="●"/>
                      </a:pPr>
                      <a:r>
                        <a:rPr lang="en" sz="2000"/>
                        <a:t>Easy to browse food close to you</a:t>
                      </a:r>
                    </a:p>
                    <a:p>
                      <a:pPr indent="-355600" lvl="0" marL="457200" rtl="0">
                        <a:spcBef>
                          <a:spcPts val="0"/>
                        </a:spcBef>
                        <a:buSzPct val="100000"/>
                        <a:buChar char="●"/>
                      </a:pPr>
                      <a:r>
                        <a:rPr lang="en" sz="2000"/>
                        <a:t>Competitions inspired higher likelihood of continued use</a:t>
                      </a:r>
                    </a:p>
                  </a:txBody>
                  <a:tcPr marT="91425" marB="91425" marR="91425" marL="91425">
                    <a:solidFill>
                      <a:srgbClr val="FFFFFF">
                        <a:alpha val="93460"/>
                      </a:srgbClr>
                    </a:solidFill>
                  </a:tcPr>
                </a:tc>
                <a:tc>
                  <a:txBody>
                    <a:bodyPr>
                      <a:noAutofit/>
                    </a:bodyPr>
                    <a:lstStyle/>
                    <a:p>
                      <a:pPr indent="-355600" lvl="0" marL="457200" rtl="0">
                        <a:spcBef>
                          <a:spcPts val="0"/>
                        </a:spcBef>
                        <a:buSzPct val="100000"/>
                        <a:buChar char="●"/>
                      </a:pPr>
                      <a:r>
                        <a:rPr b="1" lang="en" sz="2000"/>
                        <a:t>Food can’t be left outside indefinitely</a:t>
                      </a:r>
                      <a:r>
                        <a:rPr lang="en" sz="2000"/>
                        <a:t>, unclear how long it takes to pick up</a:t>
                      </a:r>
                    </a:p>
                    <a:p>
                      <a:pPr indent="-355600" lvl="0" marL="457200" rtl="0">
                        <a:spcBef>
                          <a:spcPts val="0"/>
                        </a:spcBef>
                        <a:buSzPct val="100000"/>
                        <a:buChar char="●"/>
                      </a:pPr>
                      <a:r>
                        <a:rPr lang="en" sz="2000"/>
                        <a:t>Browsing food by location not useful for making require certain ingredients </a:t>
                      </a:r>
                    </a:p>
                    <a:p>
                      <a:pPr indent="-355600" lvl="0" marL="457200" rtl="0">
                        <a:spcBef>
                          <a:spcPts val="0"/>
                        </a:spcBef>
                        <a:buSzPct val="100000"/>
                        <a:buChar char="●"/>
                      </a:pPr>
                      <a:r>
                        <a:rPr lang="en" sz="2000"/>
                        <a:t>Making donors think about perishable goods ahead of time</a:t>
                      </a:r>
                    </a:p>
                    <a:p>
                      <a:pPr lvl="0" rtl="0">
                        <a:spcBef>
                          <a:spcPts val="0"/>
                        </a:spcBef>
                        <a:buNone/>
                      </a:pPr>
                      <a:r>
                        <a:t/>
                      </a:r>
                      <a:endParaRPr sz="2400"/>
                    </a:p>
                  </a:txBody>
                  <a:tcPr marT="91425" marB="91425" marR="91425" marL="91425">
                    <a:solidFill>
                      <a:srgbClr val="FFFFFF">
                        <a:alpha val="93460"/>
                      </a:srgbClr>
                    </a:solidFill>
                  </a:tcPr>
                </a:tc>
                <a:tc>
                  <a:txBody>
                    <a:bodyPr>
                      <a:noAutofit/>
                    </a:bodyPr>
                    <a:lstStyle/>
                    <a:p>
                      <a:pPr indent="-355600" lvl="0" marL="457200" rtl="0">
                        <a:spcBef>
                          <a:spcPts val="0"/>
                        </a:spcBef>
                        <a:buSzPct val="100000"/>
                        <a:buChar char="●"/>
                      </a:pPr>
                      <a:r>
                        <a:rPr lang="en" sz="2000"/>
                        <a:t>People who share food within their community </a:t>
                      </a:r>
                      <a:r>
                        <a:rPr b="1" lang="en" sz="2000"/>
                        <a:t>might not want to have a face-to-face interaction</a:t>
                      </a:r>
                      <a:r>
                        <a:rPr lang="en" sz="2000"/>
                        <a:t> (social opt-out)</a:t>
                      </a:r>
                    </a:p>
                    <a:p>
                      <a:pPr indent="-355600" lvl="0" marL="457200" rtl="0">
                        <a:spcBef>
                          <a:spcPts val="0"/>
                        </a:spcBef>
                        <a:buSzPct val="100000"/>
                        <a:buChar char="●"/>
                      </a:pPr>
                      <a:r>
                        <a:rPr lang="en" sz="2000"/>
                        <a:t>Security a big issue (potentially overcome with mutual friends)</a:t>
                      </a:r>
                    </a:p>
                  </a:txBody>
                  <a:tcPr marT="91425" marB="91425" marR="91425" marL="91425">
                    <a:solidFill>
                      <a:srgbClr val="FFFFFF">
                        <a:alpha val="93460"/>
                      </a:srgbClr>
                    </a:solidFill>
                  </a:tcPr>
                </a:tc>
              </a:tr>
            </a:tbl>
          </a:graphicData>
        </a:graphic>
      </p:graphicFrame>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0" name="Shape 240"/>
        <p:cNvGrpSpPr/>
        <p:nvPr/>
      </p:nvGrpSpPr>
      <p:grpSpPr>
        <a:xfrm>
          <a:off x="0" y="0"/>
          <a:ext cx="0" cy="0"/>
          <a:chOff x="0" y="0"/>
          <a:chExt cx="0" cy="0"/>
        </a:xfrm>
      </p:grpSpPr>
      <p:pic>
        <p:nvPicPr>
          <p:cNvPr id="241" name="Shape 241"/>
          <p:cNvPicPr preferRelativeResize="0"/>
          <p:nvPr/>
        </p:nvPicPr>
        <p:blipFill>
          <a:blip r:embed="rId3">
            <a:alphaModFix/>
          </a:blip>
          <a:stretch>
            <a:fillRect/>
          </a:stretch>
        </p:blipFill>
        <p:spPr>
          <a:xfrm>
            <a:off x="-100699" y="-58725"/>
            <a:ext cx="9421850" cy="5494374"/>
          </a:xfrm>
          <a:prstGeom prst="rect">
            <a:avLst/>
          </a:prstGeom>
          <a:noFill/>
          <a:ln>
            <a:noFill/>
          </a:ln>
        </p:spPr>
      </p:pic>
      <p:graphicFrame>
        <p:nvGraphicFramePr>
          <p:cNvPr id="242" name="Shape 242"/>
          <p:cNvGraphicFramePr/>
          <p:nvPr/>
        </p:nvGraphicFramePr>
        <p:xfrm>
          <a:off x="-38062" y="-136675"/>
          <a:ext cx="3000000" cy="3000000"/>
        </p:xfrm>
        <a:graphic>
          <a:graphicData uri="http://schemas.openxmlformats.org/drawingml/2006/table">
            <a:tbl>
              <a:tblPr>
                <a:noFill/>
                <a:tableStyleId>{2AE1A900-7F9C-4AFE-983C-BEF5CFB2520E}</a:tableStyleId>
              </a:tblPr>
              <a:tblGrid>
                <a:gridCol w="4389225"/>
                <a:gridCol w="4786725"/>
              </a:tblGrid>
              <a:tr h="890850">
                <a:tc>
                  <a:txBody>
                    <a:bodyPr>
                      <a:noAutofit/>
                    </a:bodyPr>
                    <a:lstStyle/>
                    <a:p>
                      <a:pPr lvl="0" rtl="0">
                        <a:spcBef>
                          <a:spcPts val="0"/>
                        </a:spcBef>
                        <a:buNone/>
                      </a:pPr>
                      <a:r>
                        <a:rPr lang="en" sz="3000"/>
                        <a:t>Assumption</a:t>
                      </a:r>
                    </a:p>
                    <a:p>
                      <a:pPr lvl="0" rtl="0">
                        <a:spcBef>
                          <a:spcPts val="0"/>
                        </a:spcBef>
                        <a:buNone/>
                      </a:pPr>
                      <a:r>
                        <a:t/>
                      </a:r>
                      <a:endParaRPr/>
                    </a:p>
                  </a:txBody>
                  <a:tcPr marT="91425" marB="91425" marR="91425" marL="91425">
                    <a:solidFill>
                      <a:srgbClr val="FFFFFF">
                        <a:alpha val="93460"/>
                      </a:srgbClr>
                    </a:solidFill>
                  </a:tcPr>
                </a:tc>
                <a:tc>
                  <a:txBody>
                    <a:bodyPr>
                      <a:noAutofit/>
                    </a:bodyPr>
                    <a:lstStyle/>
                    <a:p>
                      <a:pPr lvl="0" rtl="0">
                        <a:spcBef>
                          <a:spcPts val="0"/>
                        </a:spcBef>
                        <a:buNone/>
                      </a:pPr>
                      <a:r>
                        <a:rPr lang="en" sz="3000"/>
                        <a:t>Validity</a:t>
                      </a:r>
                    </a:p>
                    <a:p>
                      <a:pPr lvl="0" rtl="0">
                        <a:spcBef>
                          <a:spcPts val="0"/>
                        </a:spcBef>
                        <a:buNone/>
                      </a:pPr>
                      <a:r>
                        <a:t/>
                      </a:r>
                      <a:endParaRPr/>
                    </a:p>
                  </a:txBody>
                  <a:tcPr marT="91425" marB="91425" marR="91425" marL="91425">
                    <a:solidFill>
                      <a:srgbClr val="FFFFFF">
                        <a:alpha val="93460"/>
                      </a:srgbClr>
                    </a:solidFill>
                  </a:tcPr>
                </a:tc>
              </a:tr>
              <a:tr h="1060625">
                <a:tc>
                  <a:txBody>
                    <a:bodyPr>
                      <a:noAutofit/>
                    </a:bodyPr>
                    <a:lstStyle/>
                    <a:p>
                      <a:pPr indent="-228600" lvl="0" marL="457200" rtl="0">
                        <a:spcBef>
                          <a:spcPts val="0"/>
                        </a:spcBef>
                        <a:buNone/>
                      </a:pPr>
                      <a:r>
                        <a:rPr b="1" lang="en" sz="1800"/>
                        <a:t>Households would offer up leftovers instead of throwing them away if it were easy to do so.</a:t>
                      </a:r>
                    </a:p>
                  </a:txBody>
                  <a:tcPr marT="91425" marB="91425" marR="91425" marL="91425">
                    <a:solidFill>
                      <a:srgbClr val="FFFFFF">
                        <a:alpha val="93460"/>
                      </a:srgbClr>
                    </a:solidFill>
                  </a:tcPr>
                </a:tc>
                <a:tc>
                  <a:txBody>
                    <a:bodyPr>
                      <a:noAutofit/>
                    </a:bodyPr>
                    <a:lstStyle/>
                    <a:p>
                      <a:pPr indent="-228600" lvl="0" marL="457200" rtl="0">
                        <a:spcBef>
                          <a:spcPts val="0"/>
                        </a:spcBef>
                        <a:buNone/>
                      </a:pPr>
                      <a:r>
                        <a:rPr b="1" lang="en" sz="1800">
                          <a:solidFill>
                            <a:srgbClr val="00FF00"/>
                          </a:solidFill>
                        </a:rPr>
                        <a:t>Valid</a:t>
                      </a:r>
                      <a:r>
                        <a:rPr b="1" lang="en" sz="1800"/>
                        <a:t>: “being able to donate food with 3 button pushes is very quick”</a:t>
                      </a:r>
                    </a:p>
                  </a:txBody>
                  <a:tcPr marT="91425" marB="91425" marR="91425" marL="91425">
                    <a:solidFill>
                      <a:srgbClr val="FFFFFF">
                        <a:alpha val="93460"/>
                      </a:srgbClr>
                    </a:solidFill>
                  </a:tcPr>
                </a:tc>
              </a:tr>
              <a:tr h="771000">
                <a:tc>
                  <a:txBody>
                    <a:bodyPr>
                      <a:noAutofit/>
                    </a:bodyPr>
                    <a:lstStyle/>
                    <a:p>
                      <a:pPr indent="-228600" lvl="0" marL="457200" rtl="0">
                        <a:spcBef>
                          <a:spcPts val="0"/>
                        </a:spcBef>
                        <a:buNone/>
                      </a:pPr>
                      <a:r>
                        <a:rPr lang="en" sz="1800"/>
                        <a:t>Households generate enough waste to make this worthwhile.</a:t>
                      </a:r>
                    </a:p>
                  </a:txBody>
                  <a:tcPr marT="91425" marB="91425" marR="91425" marL="91425">
                    <a:solidFill>
                      <a:srgbClr val="FFFFFF">
                        <a:alpha val="93460"/>
                      </a:srgbClr>
                    </a:solidFill>
                  </a:tcPr>
                </a:tc>
                <a:tc>
                  <a:txBody>
                    <a:bodyPr>
                      <a:noAutofit/>
                    </a:bodyPr>
                    <a:lstStyle/>
                    <a:p>
                      <a:pPr indent="-228600" lvl="0" marL="457200" rtl="0">
                        <a:spcBef>
                          <a:spcPts val="0"/>
                        </a:spcBef>
                        <a:buNone/>
                      </a:pPr>
                      <a:r>
                        <a:rPr b="1" lang="en" sz="1800">
                          <a:solidFill>
                            <a:srgbClr val="00FF00"/>
                          </a:solidFill>
                        </a:rPr>
                        <a:t>Valid</a:t>
                      </a:r>
                      <a:r>
                        <a:rPr lang="en" sz="1800"/>
                        <a:t>: “I cook for myself and still generate a lot of waste, especially when traveling”</a:t>
                      </a:r>
                    </a:p>
                  </a:txBody>
                  <a:tcPr marT="91425" marB="91425" marR="91425" marL="91425">
                    <a:solidFill>
                      <a:srgbClr val="FFFFFF">
                        <a:alpha val="93460"/>
                      </a:srgbClr>
                    </a:solidFill>
                  </a:tcPr>
                </a:tc>
              </a:tr>
              <a:tr h="1060625">
                <a:tc>
                  <a:txBody>
                    <a:bodyPr>
                      <a:noAutofit/>
                    </a:bodyPr>
                    <a:lstStyle/>
                    <a:p>
                      <a:pPr indent="-228600" lvl="0" marL="457200" rtl="0">
                        <a:spcBef>
                          <a:spcPts val="0"/>
                        </a:spcBef>
                        <a:buNone/>
                      </a:pPr>
                      <a:r>
                        <a:rPr lang="en" sz="1800"/>
                        <a:t>People are willing to share food with strangers that come to their door.</a:t>
                      </a:r>
                    </a:p>
                  </a:txBody>
                  <a:tcPr marT="91425" marB="91425" marR="91425" marL="91425">
                    <a:solidFill>
                      <a:srgbClr val="FFFFFF">
                        <a:alpha val="93460"/>
                      </a:srgbClr>
                    </a:solidFill>
                  </a:tcPr>
                </a:tc>
                <a:tc>
                  <a:txBody>
                    <a:bodyPr>
                      <a:noAutofit/>
                    </a:bodyPr>
                    <a:lstStyle/>
                    <a:p>
                      <a:pPr indent="-228600" lvl="0" marL="457200" rtl="0">
                        <a:spcBef>
                          <a:spcPts val="0"/>
                        </a:spcBef>
                        <a:buNone/>
                      </a:pPr>
                      <a:r>
                        <a:rPr b="1" lang="en" sz="1800">
                          <a:solidFill>
                            <a:srgbClr val="FF0000"/>
                          </a:solidFill>
                        </a:rPr>
                        <a:t>Invalid</a:t>
                      </a:r>
                      <a:r>
                        <a:rPr lang="en" sz="1800"/>
                        <a:t>: “I would only open my door to people I know, or people I have mutual friends with”</a:t>
                      </a:r>
                    </a:p>
                  </a:txBody>
                  <a:tcPr marT="91425" marB="91425" marR="91425" marL="91425">
                    <a:solidFill>
                      <a:srgbClr val="FFFFFF">
                        <a:alpha val="93460"/>
                      </a:srgbClr>
                    </a:solidFill>
                  </a:tcPr>
                </a:tc>
              </a:tr>
              <a:tr h="771000">
                <a:tc>
                  <a:txBody>
                    <a:bodyPr>
                      <a:noAutofit/>
                    </a:bodyPr>
                    <a:lstStyle/>
                    <a:p>
                      <a:pPr indent="-228600" lvl="0" marL="457200" rtl="0">
                        <a:spcBef>
                          <a:spcPts val="0"/>
                        </a:spcBef>
                        <a:buNone/>
                      </a:pPr>
                      <a:r>
                        <a:rPr lang="en" sz="1800"/>
                        <a:t>Food is a strong enough concept to build a community around.</a:t>
                      </a:r>
                    </a:p>
                  </a:txBody>
                  <a:tcPr marT="91425" marB="91425" marR="91425" marL="91425">
                    <a:solidFill>
                      <a:srgbClr val="FFFFFF">
                        <a:alpha val="93460"/>
                      </a:srgbClr>
                    </a:solidFill>
                  </a:tcPr>
                </a:tc>
                <a:tc>
                  <a:txBody>
                    <a:bodyPr>
                      <a:noAutofit/>
                    </a:bodyPr>
                    <a:lstStyle/>
                    <a:p>
                      <a:pPr indent="-228600" lvl="0" marL="457200" rtl="0">
                        <a:spcBef>
                          <a:spcPts val="0"/>
                        </a:spcBef>
                        <a:buNone/>
                      </a:pPr>
                      <a:r>
                        <a:rPr lang="en" sz="1800">
                          <a:solidFill>
                            <a:srgbClr val="00FF00"/>
                          </a:solidFill>
                        </a:rPr>
                        <a:t>Valid</a:t>
                      </a:r>
                      <a:r>
                        <a:rPr lang="en" sz="1800"/>
                        <a:t>: “I’m always talking with friends about sharing food” </a:t>
                      </a:r>
                    </a:p>
                  </a:txBody>
                  <a:tcPr marT="91425" marB="91425" marR="91425" marL="91425">
                    <a:solidFill>
                      <a:srgbClr val="FFFFFF">
                        <a:alpha val="93460"/>
                      </a:srgbClr>
                    </a:solidFill>
                  </a:tcPr>
                </a:tc>
              </a:tr>
              <a:tr h="900675">
                <a:tc>
                  <a:txBody>
                    <a:bodyPr>
                      <a:noAutofit/>
                    </a:bodyPr>
                    <a:lstStyle/>
                    <a:p>
                      <a:pPr indent="-228600" lvl="0" marL="457200" rtl="0">
                        <a:spcBef>
                          <a:spcPts val="0"/>
                        </a:spcBef>
                        <a:buNone/>
                      </a:pPr>
                      <a:r>
                        <a:rPr lang="en" sz="1800"/>
                        <a:t>Competition within groups is an effective motivator.</a:t>
                      </a:r>
                    </a:p>
                  </a:txBody>
                  <a:tcPr marT="91425" marB="91425" marR="91425" marL="91425">
                    <a:solidFill>
                      <a:srgbClr val="FFFFFF">
                        <a:alpha val="93460"/>
                      </a:srgbClr>
                    </a:solidFill>
                  </a:tcPr>
                </a:tc>
                <a:tc>
                  <a:txBody>
                    <a:bodyPr>
                      <a:noAutofit/>
                    </a:bodyPr>
                    <a:lstStyle/>
                    <a:p>
                      <a:pPr indent="-228600" lvl="0" marL="457200" rtl="0">
                        <a:spcBef>
                          <a:spcPts val="0"/>
                        </a:spcBef>
                        <a:buNone/>
                      </a:pPr>
                      <a:r>
                        <a:rPr lang="en" sz="1800">
                          <a:solidFill>
                            <a:srgbClr val="00FF00"/>
                          </a:solidFill>
                        </a:rPr>
                        <a:t>Valid</a:t>
                      </a:r>
                      <a:r>
                        <a:rPr lang="en" sz="1800"/>
                        <a:t>: “Families always go crazy over that sort of stuff”</a:t>
                      </a:r>
                    </a:p>
                  </a:txBody>
                  <a:tcPr marT="91425" marB="91425" marR="91425" marL="91425">
                    <a:solidFill>
                      <a:srgbClr val="FFFFFF">
                        <a:alpha val="93460"/>
                      </a:srgbClr>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6" name="Shape 246"/>
        <p:cNvGrpSpPr/>
        <p:nvPr/>
      </p:nvGrpSpPr>
      <p:grpSpPr>
        <a:xfrm>
          <a:off x="0" y="0"/>
          <a:ext cx="0" cy="0"/>
          <a:chOff x="0" y="0"/>
          <a:chExt cx="0" cy="0"/>
        </a:xfrm>
      </p:grpSpPr>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0" name="Shape 250"/>
        <p:cNvGrpSpPr/>
        <p:nvPr/>
      </p:nvGrpSpPr>
      <p:grpSpPr>
        <a:xfrm>
          <a:off x="0" y="0"/>
          <a:ext cx="0" cy="0"/>
          <a:chOff x="0" y="0"/>
          <a:chExt cx="0" cy="0"/>
        </a:xfrm>
      </p:grpSpPr>
      <p:pic>
        <p:nvPicPr>
          <p:cNvPr id="251" name="Shape 251"/>
          <p:cNvPicPr preferRelativeResize="0"/>
          <p:nvPr/>
        </p:nvPicPr>
        <p:blipFill>
          <a:blip r:embed="rId3">
            <a:alphaModFix/>
          </a:blip>
          <a:stretch>
            <a:fillRect/>
          </a:stretch>
        </p:blipFill>
        <p:spPr>
          <a:xfrm>
            <a:off x="6435200" y="1588150"/>
            <a:ext cx="2397100" cy="2449850"/>
          </a:xfrm>
          <a:prstGeom prst="rect">
            <a:avLst/>
          </a:prstGeom>
          <a:noFill/>
          <a:ln>
            <a:noFill/>
          </a:ln>
        </p:spPr>
      </p:pic>
      <p:sp>
        <p:nvSpPr>
          <p:cNvPr id="252" name="Shape 252"/>
          <p:cNvSpPr txBox="1"/>
          <p:nvPr>
            <p:ph type="title"/>
          </p:nvPr>
        </p:nvSpPr>
        <p:spPr>
          <a:xfrm>
            <a:off x="311700" y="372500"/>
            <a:ext cx="8520600" cy="733500"/>
          </a:xfrm>
          <a:prstGeom prst="rect">
            <a:avLst/>
          </a:prstGeom>
          <a:solidFill>
            <a:schemeClr val="dk1"/>
          </a:solidFill>
        </p:spPr>
        <p:txBody>
          <a:bodyPr anchorCtr="0" anchor="b" bIns="91425" lIns="91425" rIns="91425" tIns="91425">
            <a:noAutofit/>
          </a:bodyPr>
          <a:lstStyle/>
          <a:p>
            <a:pPr lvl="0" rtl="0">
              <a:spcBef>
                <a:spcPts val="0"/>
              </a:spcBef>
              <a:buNone/>
            </a:pPr>
            <a:r>
              <a:rPr lang="en">
                <a:solidFill>
                  <a:schemeClr val="lt1"/>
                </a:solidFill>
              </a:rPr>
              <a:t>PROTOTYPE: Food Community</a:t>
            </a:r>
          </a:p>
        </p:txBody>
      </p:sp>
      <p:sp>
        <p:nvSpPr>
          <p:cNvPr id="253" name="Shape 253"/>
          <p:cNvSpPr txBox="1"/>
          <p:nvPr>
            <p:ph idx="1" type="body"/>
          </p:nvPr>
        </p:nvSpPr>
        <p:spPr>
          <a:xfrm>
            <a:off x="311700" y="1284700"/>
            <a:ext cx="6472500" cy="3677400"/>
          </a:xfrm>
          <a:prstGeom prst="rect">
            <a:avLst/>
          </a:prstGeom>
        </p:spPr>
        <p:txBody>
          <a:bodyPr anchorCtr="0" anchor="t" bIns="91425" lIns="91425" rIns="91425" tIns="91425">
            <a:noAutofit/>
          </a:bodyPr>
          <a:lstStyle/>
          <a:p>
            <a:pPr lvl="0" rtl="0">
              <a:spcBef>
                <a:spcPts val="0"/>
              </a:spcBef>
              <a:spcAft>
                <a:spcPts val="0"/>
              </a:spcAft>
              <a:buNone/>
            </a:pPr>
            <a:r>
              <a:rPr b="1" lang="en" sz="2400">
                <a:solidFill>
                  <a:schemeClr val="dk1"/>
                </a:solidFill>
                <a:latin typeface="Arial"/>
                <a:ea typeface="Arial"/>
                <a:cs typeface="Arial"/>
                <a:sym typeface="Arial"/>
              </a:rPr>
              <a:t>What We Learned: User’s Needs</a:t>
            </a:r>
          </a:p>
          <a:p>
            <a:pPr indent="-349250" lvl="0" marL="457200" rtl="0">
              <a:spcBef>
                <a:spcPts val="0"/>
              </a:spcBef>
              <a:spcAft>
                <a:spcPts val="0"/>
              </a:spcAft>
              <a:buClr>
                <a:srgbClr val="000000"/>
              </a:buClr>
              <a:buSzPct val="100000"/>
              <a:buFont typeface="Arial"/>
              <a:buChar char="-"/>
            </a:pPr>
            <a:r>
              <a:rPr b="1" lang="en" sz="1900">
                <a:solidFill>
                  <a:srgbClr val="000000"/>
                </a:solidFill>
                <a:latin typeface="Arial"/>
                <a:ea typeface="Arial"/>
                <a:cs typeface="Arial"/>
                <a:sym typeface="Arial"/>
              </a:rPr>
              <a:t>Security of donors</a:t>
            </a:r>
          </a:p>
          <a:p>
            <a:pPr indent="-349250" lvl="0" marL="457200" rtl="0">
              <a:spcBef>
                <a:spcPts val="0"/>
              </a:spcBef>
              <a:spcAft>
                <a:spcPts val="0"/>
              </a:spcAft>
              <a:buClr>
                <a:srgbClr val="000000"/>
              </a:buClr>
              <a:buSzPct val="100000"/>
              <a:buFont typeface="Arial"/>
              <a:buChar char="-"/>
            </a:pPr>
            <a:r>
              <a:rPr lang="en" sz="1900">
                <a:solidFill>
                  <a:srgbClr val="000000"/>
                </a:solidFill>
                <a:latin typeface="Arial"/>
                <a:ea typeface="Arial"/>
                <a:cs typeface="Arial"/>
                <a:sym typeface="Arial"/>
              </a:rPr>
              <a:t>Donate without being forced to be social</a:t>
            </a:r>
          </a:p>
          <a:p>
            <a:pPr lvl="0" rtl="0">
              <a:spcBef>
                <a:spcPts val="0"/>
              </a:spcBef>
              <a:spcAft>
                <a:spcPts val="0"/>
              </a:spcAft>
              <a:buNone/>
            </a:pPr>
            <a:r>
              <a:t/>
            </a:r>
            <a:endParaRPr b="1" sz="1900">
              <a:solidFill>
                <a:srgbClr val="000000"/>
              </a:solidFill>
              <a:latin typeface="Arial"/>
              <a:ea typeface="Arial"/>
              <a:cs typeface="Arial"/>
              <a:sym typeface="Arial"/>
            </a:endParaRPr>
          </a:p>
          <a:p>
            <a:pPr lvl="0" rtl="0">
              <a:spcBef>
                <a:spcPts val="0"/>
              </a:spcBef>
              <a:spcAft>
                <a:spcPts val="0"/>
              </a:spcAft>
              <a:buNone/>
            </a:pPr>
            <a:r>
              <a:rPr b="1" lang="en" sz="2400">
                <a:solidFill>
                  <a:schemeClr val="dk1"/>
                </a:solidFill>
                <a:latin typeface="Arial"/>
                <a:ea typeface="Arial"/>
                <a:cs typeface="Arial"/>
                <a:sym typeface="Arial"/>
              </a:rPr>
              <a:t>What We Learned: Our Solution</a:t>
            </a:r>
          </a:p>
          <a:p>
            <a:pPr indent="-349250" lvl="0" marL="457200" rtl="0">
              <a:spcBef>
                <a:spcPts val="0"/>
              </a:spcBef>
              <a:spcAft>
                <a:spcPts val="0"/>
              </a:spcAft>
              <a:buClr>
                <a:srgbClr val="000000"/>
              </a:buClr>
              <a:buSzPct val="100000"/>
              <a:buFont typeface="Arial"/>
              <a:buChar char="-"/>
            </a:pPr>
            <a:r>
              <a:rPr b="1" lang="en" sz="1900">
                <a:solidFill>
                  <a:srgbClr val="000000"/>
                </a:solidFill>
                <a:latin typeface="Arial"/>
                <a:ea typeface="Arial"/>
                <a:cs typeface="Arial"/>
                <a:sym typeface="Arial"/>
              </a:rPr>
              <a:t>Fast pickup</a:t>
            </a:r>
            <a:r>
              <a:rPr lang="en" sz="1900">
                <a:solidFill>
                  <a:srgbClr val="000000"/>
                </a:solidFill>
                <a:latin typeface="Arial"/>
                <a:ea typeface="Arial"/>
                <a:cs typeface="Arial"/>
                <a:sym typeface="Arial"/>
              </a:rPr>
              <a:t> so that food doesn’t go bad</a:t>
            </a:r>
          </a:p>
          <a:p>
            <a:pPr indent="-349250" lvl="0" marL="457200" rtl="0">
              <a:spcBef>
                <a:spcPts val="0"/>
              </a:spcBef>
              <a:spcAft>
                <a:spcPts val="0"/>
              </a:spcAft>
              <a:buClr>
                <a:srgbClr val="000000"/>
              </a:buClr>
              <a:buSzPct val="100000"/>
              <a:buFont typeface="Arial"/>
              <a:buChar char="-"/>
            </a:pPr>
            <a:r>
              <a:rPr lang="en" sz="1900">
                <a:solidFill>
                  <a:srgbClr val="000000"/>
                </a:solidFill>
                <a:latin typeface="Arial"/>
                <a:ea typeface="Arial"/>
                <a:cs typeface="Arial"/>
                <a:sym typeface="Arial"/>
              </a:rPr>
              <a:t>Browsing food by location not always optimal</a:t>
            </a:r>
          </a:p>
          <a:p>
            <a:pPr indent="-349250" lvl="0" marL="457200" rtl="0">
              <a:spcBef>
                <a:spcPts val="0"/>
              </a:spcBef>
              <a:spcAft>
                <a:spcPts val="0"/>
              </a:spcAft>
              <a:buClr>
                <a:srgbClr val="000000"/>
              </a:buClr>
              <a:buSzPct val="100000"/>
              <a:buFont typeface="Arial"/>
              <a:buChar char="-"/>
            </a:pPr>
            <a:r>
              <a:rPr lang="en" sz="1900">
                <a:solidFill>
                  <a:srgbClr val="000000"/>
                </a:solidFill>
                <a:latin typeface="Arial"/>
                <a:ea typeface="Arial"/>
                <a:cs typeface="Arial"/>
                <a:sym typeface="Arial"/>
              </a:rPr>
              <a:t>Donors will not think about donating perishable goods ahead of time</a:t>
            </a:r>
          </a:p>
          <a:p>
            <a:pPr lvl="0" rtl="0">
              <a:spcBef>
                <a:spcPts val="0"/>
              </a:spcBef>
              <a:spcAft>
                <a:spcPts val="0"/>
              </a:spcAft>
              <a:buNone/>
            </a:pPr>
            <a:r>
              <a:t/>
            </a:r>
            <a:endParaRPr b="1" sz="1900"/>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type="title"/>
          </p:nvPr>
        </p:nvSpPr>
        <p:spPr>
          <a:xfrm>
            <a:off x="311700" y="372500"/>
            <a:ext cx="8520600" cy="733500"/>
          </a:xfrm>
          <a:prstGeom prst="rect">
            <a:avLst/>
          </a:prstGeom>
          <a:solidFill>
            <a:schemeClr val="dk1"/>
          </a:solidFill>
        </p:spPr>
        <p:txBody>
          <a:bodyPr anchorCtr="0" anchor="b" bIns="91425" lIns="91425" rIns="91425" tIns="91425">
            <a:noAutofit/>
          </a:bodyPr>
          <a:lstStyle/>
          <a:p>
            <a:pPr lvl="0" rtl="0">
              <a:spcBef>
                <a:spcPts val="0"/>
              </a:spcBef>
              <a:buNone/>
            </a:pPr>
            <a:r>
              <a:rPr lang="en">
                <a:solidFill>
                  <a:schemeClr val="lt1"/>
                </a:solidFill>
              </a:rPr>
              <a:t>PROTOTYPE: Food Preparation Prediction Tools</a:t>
            </a:r>
          </a:p>
        </p:txBody>
      </p:sp>
      <p:sp>
        <p:nvSpPr>
          <p:cNvPr id="259" name="Shape 259"/>
          <p:cNvSpPr txBox="1"/>
          <p:nvPr>
            <p:ph idx="1" type="body"/>
          </p:nvPr>
        </p:nvSpPr>
        <p:spPr>
          <a:xfrm>
            <a:off x="76200" y="1182200"/>
            <a:ext cx="7104900" cy="3978000"/>
          </a:xfrm>
          <a:prstGeom prst="rect">
            <a:avLst/>
          </a:prstGeom>
        </p:spPr>
        <p:txBody>
          <a:bodyPr anchorCtr="0" anchor="t" bIns="91425" lIns="91425" rIns="91425" tIns="91425">
            <a:noAutofit/>
          </a:bodyPr>
          <a:lstStyle/>
          <a:p>
            <a:pPr lvl="0" rtl="0">
              <a:spcBef>
                <a:spcPts val="0"/>
              </a:spcBef>
              <a:spcAft>
                <a:spcPts val="0"/>
              </a:spcAft>
              <a:buNone/>
            </a:pPr>
            <a:r>
              <a:rPr b="1" lang="en" sz="2400">
                <a:solidFill>
                  <a:schemeClr val="dk1"/>
                </a:solidFill>
                <a:latin typeface="Arial"/>
                <a:ea typeface="Arial"/>
                <a:cs typeface="Arial"/>
                <a:sym typeface="Arial"/>
              </a:rPr>
              <a:t>What We Learned: User’s Needs</a:t>
            </a:r>
          </a:p>
          <a:p>
            <a:pPr indent="-349250" lvl="0" marL="457200" rtl="0">
              <a:spcBef>
                <a:spcPts val="0"/>
              </a:spcBef>
              <a:spcAft>
                <a:spcPts val="0"/>
              </a:spcAft>
              <a:buClr>
                <a:srgbClr val="000000"/>
              </a:buClr>
              <a:buSzPct val="100000"/>
              <a:buFont typeface="Arial"/>
              <a:buChar char="-"/>
            </a:pPr>
            <a:r>
              <a:rPr b="1" lang="en" sz="1900">
                <a:solidFill>
                  <a:srgbClr val="000000"/>
                </a:solidFill>
                <a:latin typeface="Arial"/>
                <a:ea typeface="Arial"/>
                <a:cs typeface="Arial"/>
                <a:sym typeface="Arial"/>
              </a:rPr>
              <a:t>Bridging the communication gap between front house (management) and back house (chefs)</a:t>
            </a:r>
          </a:p>
          <a:p>
            <a:pPr indent="-349250" lvl="0" marL="457200" rtl="0">
              <a:spcBef>
                <a:spcPts val="0"/>
              </a:spcBef>
              <a:spcAft>
                <a:spcPts val="0"/>
              </a:spcAft>
              <a:buClr>
                <a:srgbClr val="000000"/>
              </a:buClr>
              <a:buSzPct val="100000"/>
              <a:buFont typeface="Arial"/>
              <a:buChar char="-"/>
            </a:pPr>
            <a:r>
              <a:rPr lang="en" sz="1900">
                <a:solidFill>
                  <a:srgbClr val="000000"/>
                </a:solidFill>
                <a:latin typeface="Arial"/>
                <a:ea typeface="Arial"/>
                <a:cs typeface="Arial"/>
                <a:sym typeface="Arial"/>
              </a:rPr>
              <a:t>Raw data on food trends ahead of time</a:t>
            </a:r>
          </a:p>
          <a:p>
            <a:pPr lvl="0" rtl="0">
              <a:spcBef>
                <a:spcPts val="0"/>
              </a:spcBef>
              <a:spcAft>
                <a:spcPts val="0"/>
              </a:spcAft>
              <a:buNone/>
            </a:pPr>
            <a:r>
              <a:rPr b="1" lang="en" sz="2400">
                <a:solidFill>
                  <a:schemeClr val="dk1"/>
                </a:solidFill>
                <a:latin typeface="Arial"/>
                <a:ea typeface="Arial"/>
                <a:cs typeface="Arial"/>
                <a:sym typeface="Arial"/>
              </a:rPr>
              <a:t>What We Learned: Our Solution</a:t>
            </a:r>
          </a:p>
          <a:p>
            <a:pPr indent="-349250" lvl="0" marL="457200" rtl="0">
              <a:spcBef>
                <a:spcPts val="0"/>
              </a:spcBef>
              <a:spcAft>
                <a:spcPts val="0"/>
              </a:spcAft>
              <a:buClr>
                <a:srgbClr val="000000"/>
              </a:buClr>
              <a:buSzPct val="100000"/>
              <a:buFont typeface="Arial"/>
              <a:buChar char="-"/>
            </a:pPr>
            <a:r>
              <a:rPr lang="en" sz="1900">
                <a:solidFill>
                  <a:srgbClr val="000000"/>
                </a:solidFill>
                <a:latin typeface="Arial"/>
                <a:ea typeface="Arial"/>
                <a:cs typeface="Arial"/>
                <a:sym typeface="Arial"/>
              </a:rPr>
              <a:t>Creates a mobile interface with a user-friendly UI that replicates current desktop tools</a:t>
            </a:r>
          </a:p>
          <a:p>
            <a:pPr indent="-349250" lvl="0" marL="457200" rtl="0">
              <a:spcBef>
                <a:spcPts val="0"/>
              </a:spcBef>
              <a:spcAft>
                <a:spcPts val="0"/>
              </a:spcAft>
              <a:buClr>
                <a:srgbClr val="000000"/>
              </a:buClr>
              <a:buSzPct val="100000"/>
              <a:buFont typeface="Arial"/>
              <a:buChar char="-"/>
            </a:pPr>
            <a:r>
              <a:rPr lang="en" sz="1900">
                <a:solidFill>
                  <a:srgbClr val="000000"/>
                </a:solidFill>
                <a:latin typeface="Arial"/>
                <a:ea typeface="Arial"/>
                <a:cs typeface="Arial"/>
                <a:sym typeface="Arial"/>
              </a:rPr>
              <a:t>Managers are happy with raw data in a spreadsheet</a:t>
            </a:r>
          </a:p>
          <a:p>
            <a:pPr indent="-349250" lvl="0" marL="457200" rtl="0">
              <a:spcBef>
                <a:spcPts val="0"/>
              </a:spcBef>
              <a:spcAft>
                <a:spcPts val="0"/>
              </a:spcAft>
              <a:buClr>
                <a:srgbClr val="000000"/>
              </a:buClr>
              <a:buSzPct val="100000"/>
              <a:buFont typeface="Arial"/>
              <a:buChar char="-"/>
            </a:pPr>
            <a:r>
              <a:rPr b="1" lang="en" sz="1900">
                <a:solidFill>
                  <a:srgbClr val="000000"/>
                </a:solidFill>
                <a:latin typeface="Arial"/>
                <a:ea typeface="Arial"/>
                <a:cs typeface="Arial"/>
                <a:sym typeface="Arial"/>
              </a:rPr>
              <a:t>Equipping chefs with the mobile app in a time-pressed environment might not solve the problem</a:t>
            </a:r>
          </a:p>
        </p:txBody>
      </p:sp>
      <p:pic>
        <p:nvPicPr>
          <p:cNvPr id="260" name="Shape 260"/>
          <p:cNvPicPr preferRelativeResize="0"/>
          <p:nvPr/>
        </p:nvPicPr>
        <p:blipFill rotWithShape="1">
          <a:blip r:embed="rId3">
            <a:alphaModFix/>
          </a:blip>
          <a:srcRect b="0" l="16052" r="25828" t="0"/>
          <a:stretch/>
        </p:blipFill>
        <p:spPr>
          <a:xfrm>
            <a:off x="6696525" y="2027275"/>
            <a:ext cx="2306874" cy="179289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76" name="Shape 76"/>
        <p:cNvGrpSpPr/>
        <p:nvPr/>
      </p:nvGrpSpPr>
      <p:grpSpPr>
        <a:xfrm>
          <a:off x="0" y="0"/>
          <a:ext cx="0" cy="0"/>
          <a:chOff x="0" y="0"/>
          <a:chExt cx="0" cy="0"/>
        </a:xfrm>
      </p:grpSpPr>
      <p:pic>
        <p:nvPicPr>
          <p:cNvPr id="77" name="Shape 77"/>
          <p:cNvPicPr preferRelativeResize="0"/>
          <p:nvPr/>
        </p:nvPicPr>
        <p:blipFill>
          <a:blip r:embed="rId3">
            <a:alphaModFix/>
          </a:blip>
          <a:stretch>
            <a:fillRect/>
          </a:stretch>
        </p:blipFill>
        <p:spPr>
          <a:xfrm>
            <a:off x="0" y="0"/>
            <a:ext cx="9143999" cy="5295898"/>
          </a:xfrm>
          <a:prstGeom prst="rect">
            <a:avLst/>
          </a:prstGeom>
          <a:noFill/>
          <a:ln>
            <a:noFill/>
          </a:ln>
        </p:spPr>
      </p:pic>
      <p:sp>
        <p:nvSpPr>
          <p:cNvPr id="78" name="Shape 78"/>
          <p:cNvSpPr txBox="1"/>
          <p:nvPr>
            <p:ph type="title"/>
          </p:nvPr>
        </p:nvSpPr>
        <p:spPr>
          <a:xfrm>
            <a:off x="311700" y="372500"/>
            <a:ext cx="8520600" cy="733500"/>
          </a:xfrm>
          <a:prstGeom prst="rect">
            <a:avLst/>
          </a:prstGeom>
          <a:ln>
            <a:noFill/>
          </a:ln>
        </p:spPr>
        <p:txBody>
          <a:bodyPr anchorCtr="0" anchor="b" bIns="91425" lIns="91425" rIns="91425" tIns="91425">
            <a:noAutofit/>
          </a:bodyPr>
          <a:lstStyle/>
          <a:p>
            <a:pPr lvl="0">
              <a:spcBef>
                <a:spcPts val="0"/>
              </a:spcBef>
              <a:buNone/>
            </a:pPr>
            <a:r>
              <a:rPr lang="en" sz="4000">
                <a:solidFill>
                  <a:srgbClr val="FFFFFF"/>
                </a:solidFill>
              </a:rPr>
              <a:t>Roadmap</a:t>
            </a:r>
          </a:p>
        </p:txBody>
      </p:sp>
      <p:sp>
        <p:nvSpPr>
          <p:cNvPr id="79" name="Shape 79"/>
          <p:cNvSpPr txBox="1"/>
          <p:nvPr/>
        </p:nvSpPr>
        <p:spPr>
          <a:xfrm>
            <a:off x="2240025" y="1562850"/>
            <a:ext cx="4160400" cy="2170200"/>
          </a:xfrm>
          <a:prstGeom prst="rect">
            <a:avLst/>
          </a:prstGeom>
          <a:solidFill>
            <a:srgbClr val="FFFFFF"/>
          </a:solidFill>
          <a:ln>
            <a:noFill/>
          </a:ln>
        </p:spPr>
        <p:txBody>
          <a:bodyPr anchorCtr="0" anchor="t" bIns="91425" lIns="91425" rIns="91425" tIns="91425">
            <a:noAutofit/>
          </a:bodyPr>
          <a:lstStyle/>
          <a:p>
            <a:pPr indent="-387350" lvl="0" marL="457200" rtl="0">
              <a:spcBef>
                <a:spcPts val="0"/>
              </a:spcBef>
              <a:buSzPct val="100000"/>
              <a:buChar char="●"/>
            </a:pPr>
            <a:r>
              <a:rPr b="1" lang="en" sz="2500"/>
              <a:t>Initial POV</a:t>
            </a:r>
          </a:p>
          <a:p>
            <a:pPr indent="-387350" lvl="0" marL="457200" rtl="0">
              <a:spcBef>
                <a:spcPts val="0"/>
              </a:spcBef>
              <a:buSzPct val="100000"/>
              <a:buChar char="●"/>
            </a:pPr>
            <a:r>
              <a:rPr lang="en" sz="2500"/>
              <a:t>More Needfinding</a:t>
            </a:r>
          </a:p>
          <a:p>
            <a:pPr indent="-387350" lvl="0" marL="457200" rtl="0">
              <a:spcBef>
                <a:spcPts val="0"/>
              </a:spcBef>
              <a:buSzPct val="100000"/>
              <a:buChar char="●"/>
            </a:pPr>
            <a:r>
              <a:rPr lang="en" sz="2500"/>
              <a:t>POVs</a:t>
            </a:r>
          </a:p>
          <a:p>
            <a:pPr indent="-387350" lvl="0" marL="457200" rtl="0">
              <a:spcBef>
                <a:spcPts val="0"/>
              </a:spcBef>
              <a:buSzPct val="100000"/>
              <a:buChar char="●"/>
            </a:pPr>
            <a:r>
              <a:rPr lang="en" sz="2500"/>
              <a:t>Experience Prototypes</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83" name="Shape 83"/>
        <p:cNvGrpSpPr/>
        <p:nvPr/>
      </p:nvGrpSpPr>
      <p:grpSpPr>
        <a:xfrm>
          <a:off x="0" y="0"/>
          <a:ext cx="0" cy="0"/>
          <a:chOff x="0" y="0"/>
          <a:chExt cx="0" cy="0"/>
        </a:xfrm>
      </p:grpSpPr>
      <p:sp>
        <p:nvSpPr>
          <p:cNvPr id="84" name="Shape 84"/>
          <p:cNvSpPr txBox="1"/>
          <p:nvPr>
            <p:ph type="title"/>
          </p:nvPr>
        </p:nvSpPr>
        <p:spPr>
          <a:xfrm>
            <a:off x="311700" y="372500"/>
            <a:ext cx="2805600" cy="733500"/>
          </a:xfrm>
          <a:prstGeom prst="rect">
            <a:avLst/>
          </a:prstGeom>
          <a:solidFill>
            <a:srgbClr val="FFFFFF">
              <a:alpha val="66540"/>
            </a:srgbClr>
          </a:solidFill>
          <a:ln>
            <a:noFill/>
          </a:ln>
        </p:spPr>
        <p:txBody>
          <a:bodyPr anchorCtr="0" anchor="b" bIns="91425" lIns="91425" rIns="91425" tIns="91425">
            <a:noAutofit/>
          </a:bodyPr>
          <a:lstStyle/>
          <a:p>
            <a:pPr lvl="0" rtl="0">
              <a:spcBef>
                <a:spcPts val="0"/>
              </a:spcBef>
              <a:buNone/>
            </a:pPr>
            <a:r>
              <a:rPr lang="en">
                <a:solidFill>
                  <a:srgbClr val="000000"/>
                </a:solidFill>
              </a:rPr>
              <a:t>Initial POV</a:t>
            </a:r>
          </a:p>
        </p:txBody>
      </p:sp>
      <p:sp>
        <p:nvSpPr>
          <p:cNvPr id="85" name="Shape 85"/>
          <p:cNvSpPr txBox="1"/>
          <p:nvPr>
            <p:ph idx="1" type="body"/>
          </p:nvPr>
        </p:nvSpPr>
        <p:spPr>
          <a:xfrm>
            <a:off x="311700" y="1780550"/>
            <a:ext cx="8520600" cy="2451900"/>
          </a:xfrm>
          <a:prstGeom prst="rect">
            <a:avLst/>
          </a:prstGeom>
          <a:solidFill>
            <a:srgbClr val="FFFFFF">
              <a:alpha val="68080"/>
            </a:srgbClr>
          </a:solidFill>
        </p:spPr>
        <p:txBody>
          <a:bodyPr anchorCtr="0" anchor="t" bIns="91425" lIns="91425" rIns="91425" tIns="91425">
            <a:noAutofit/>
          </a:bodyPr>
          <a:lstStyle/>
          <a:p>
            <a:pPr lvl="0" rtl="0">
              <a:spcBef>
                <a:spcPts val="0"/>
              </a:spcBef>
              <a:spcAft>
                <a:spcPts val="0"/>
              </a:spcAft>
              <a:buNone/>
            </a:pPr>
            <a:r>
              <a:rPr b="1" lang="en" sz="2500">
                <a:solidFill>
                  <a:srgbClr val="000000"/>
                </a:solidFill>
                <a:latin typeface="Arial"/>
                <a:ea typeface="Arial"/>
                <a:cs typeface="Arial"/>
                <a:sym typeface="Arial"/>
              </a:rPr>
              <a:t>We met Nancy from Food Runners. We were amazed to realize that some people do not go to food distributions centers because they feel uncomfortable. It would be game changing to make it less stigmatized to access food. </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9" name="Shape 89"/>
        <p:cNvGrpSpPr/>
        <p:nvPr/>
      </p:nvGrpSpPr>
      <p:grpSpPr>
        <a:xfrm>
          <a:off x="0" y="0"/>
          <a:ext cx="0" cy="0"/>
          <a:chOff x="0" y="0"/>
          <a:chExt cx="0" cy="0"/>
        </a:xfrm>
      </p:grpSpPr>
      <p:pic>
        <p:nvPicPr>
          <p:cNvPr id="90" name="Shape 90"/>
          <p:cNvPicPr preferRelativeResize="0"/>
          <p:nvPr/>
        </p:nvPicPr>
        <p:blipFill>
          <a:blip r:embed="rId3">
            <a:alphaModFix/>
          </a:blip>
          <a:stretch>
            <a:fillRect/>
          </a:stretch>
        </p:blipFill>
        <p:spPr>
          <a:xfrm>
            <a:off x="0" y="0"/>
            <a:ext cx="9143999" cy="5295898"/>
          </a:xfrm>
          <a:prstGeom prst="rect">
            <a:avLst/>
          </a:prstGeom>
          <a:noFill/>
          <a:ln>
            <a:noFill/>
          </a:ln>
        </p:spPr>
      </p:pic>
      <p:sp>
        <p:nvSpPr>
          <p:cNvPr id="91" name="Shape 91"/>
          <p:cNvSpPr txBox="1"/>
          <p:nvPr>
            <p:ph type="title"/>
          </p:nvPr>
        </p:nvSpPr>
        <p:spPr>
          <a:xfrm>
            <a:off x="311700" y="372500"/>
            <a:ext cx="8520600" cy="733500"/>
          </a:xfrm>
          <a:prstGeom prst="rect">
            <a:avLst/>
          </a:prstGeom>
          <a:ln>
            <a:noFill/>
          </a:ln>
        </p:spPr>
        <p:txBody>
          <a:bodyPr anchorCtr="0" anchor="b" bIns="91425" lIns="91425" rIns="91425" tIns="91425">
            <a:noAutofit/>
          </a:bodyPr>
          <a:lstStyle/>
          <a:p>
            <a:pPr lvl="0" rtl="0">
              <a:spcBef>
                <a:spcPts val="0"/>
              </a:spcBef>
              <a:buNone/>
            </a:pPr>
            <a:r>
              <a:rPr lang="en" sz="4000">
                <a:solidFill>
                  <a:srgbClr val="FFFFFF"/>
                </a:solidFill>
              </a:rPr>
              <a:t>Roadmap</a:t>
            </a:r>
          </a:p>
        </p:txBody>
      </p:sp>
      <p:sp>
        <p:nvSpPr>
          <p:cNvPr id="92" name="Shape 92"/>
          <p:cNvSpPr txBox="1"/>
          <p:nvPr/>
        </p:nvSpPr>
        <p:spPr>
          <a:xfrm>
            <a:off x="2240025" y="1562850"/>
            <a:ext cx="4160400" cy="2170200"/>
          </a:xfrm>
          <a:prstGeom prst="rect">
            <a:avLst/>
          </a:prstGeom>
          <a:solidFill>
            <a:srgbClr val="FFFFFF"/>
          </a:solidFill>
          <a:ln>
            <a:noFill/>
          </a:ln>
        </p:spPr>
        <p:txBody>
          <a:bodyPr anchorCtr="0" anchor="t" bIns="91425" lIns="91425" rIns="91425" tIns="91425">
            <a:noAutofit/>
          </a:bodyPr>
          <a:lstStyle/>
          <a:p>
            <a:pPr indent="-387350" lvl="0" marL="457200" rtl="0">
              <a:spcBef>
                <a:spcPts val="0"/>
              </a:spcBef>
              <a:buSzPct val="100000"/>
              <a:buChar char="●"/>
            </a:pPr>
            <a:r>
              <a:rPr lang="en" sz="2500"/>
              <a:t>Initial POV</a:t>
            </a:r>
          </a:p>
          <a:p>
            <a:pPr indent="-387350" lvl="0" marL="457200" rtl="0">
              <a:spcBef>
                <a:spcPts val="0"/>
              </a:spcBef>
              <a:buSzPct val="100000"/>
              <a:buChar char="●"/>
            </a:pPr>
            <a:r>
              <a:rPr b="1" lang="en" sz="2500"/>
              <a:t>More Needfinding</a:t>
            </a:r>
          </a:p>
          <a:p>
            <a:pPr indent="-387350" lvl="0" marL="457200" rtl="0">
              <a:spcBef>
                <a:spcPts val="0"/>
              </a:spcBef>
              <a:buSzPct val="100000"/>
              <a:buChar char="●"/>
            </a:pPr>
            <a:r>
              <a:rPr lang="en" sz="2500"/>
              <a:t>POVs</a:t>
            </a:r>
          </a:p>
          <a:p>
            <a:pPr indent="-387350" lvl="0" marL="457200" rtl="0">
              <a:spcBef>
                <a:spcPts val="0"/>
              </a:spcBef>
              <a:buSzPct val="100000"/>
              <a:buChar char="●"/>
            </a:pPr>
            <a:r>
              <a:rPr lang="en" sz="2500"/>
              <a:t>Experience Prototypes</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6" name="Shape 96"/>
        <p:cNvGrpSpPr/>
        <p:nvPr/>
      </p:nvGrpSpPr>
      <p:grpSpPr>
        <a:xfrm>
          <a:off x="0" y="0"/>
          <a:ext cx="0" cy="0"/>
          <a:chOff x="0" y="0"/>
          <a:chExt cx="0" cy="0"/>
        </a:xfrm>
      </p:grpSpPr>
      <p:sp>
        <p:nvSpPr>
          <p:cNvPr id="97" name="Shape 97"/>
          <p:cNvSpPr txBox="1"/>
          <p:nvPr>
            <p:ph type="title"/>
          </p:nvPr>
        </p:nvSpPr>
        <p:spPr>
          <a:xfrm>
            <a:off x="265500" y="1078750"/>
            <a:ext cx="4045200" cy="1789200"/>
          </a:xfrm>
          <a:prstGeom prst="rect">
            <a:avLst/>
          </a:prstGeom>
        </p:spPr>
        <p:txBody>
          <a:bodyPr anchorCtr="0" anchor="b" bIns="91425" lIns="91425" rIns="91425" tIns="91425">
            <a:noAutofit/>
          </a:bodyPr>
          <a:lstStyle/>
          <a:p>
            <a:pPr lvl="0">
              <a:spcBef>
                <a:spcPts val="0"/>
              </a:spcBef>
              <a:buNone/>
            </a:pPr>
            <a:r>
              <a:t/>
            </a:r>
            <a:endParaRPr/>
          </a:p>
        </p:txBody>
      </p:sp>
      <p:sp>
        <p:nvSpPr>
          <p:cNvPr id="98" name="Shape 98"/>
          <p:cNvSpPr txBox="1"/>
          <p:nvPr>
            <p:ph idx="1" type="subTitle"/>
          </p:nvPr>
        </p:nvSpPr>
        <p:spPr>
          <a:xfrm>
            <a:off x="265500" y="2921400"/>
            <a:ext cx="4045200" cy="1345500"/>
          </a:xfrm>
          <a:prstGeom prst="rect">
            <a:avLst/>
          </a:prstGeom>
        </p:spPr>
        <p:txBody>
          <a:bodyPr anchorCtr="0" anchor="t" bIns="91425" lIns="91425" rIns="91425" tIns="91425">
            <a:noAutofit/>
          </a:bodyPr>
          <a:lstStyle/>
          <a:p>
            <a:pPr lvl="0">
              <a:spcBef>
                <a:spcPts val="0"/>
              </a:spcBef>
              <a:buNone/>
            </a:pPr>
            <a:r>
              <a:t/>
            </a:r>
            <a:endParaRPr/>
          </a:p>
        </p:txBody>
      </p:sp>
      <p:sp>
        <p:nvSpPr>
          <p:cNvPr id="99" name="Shape 99"/>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a:spcBef>
                <a:spcPts val="0"/>
              </a:spcBef>
              <a:buNone/>
            </a:pPr>
            <a:r>
              <a:rPr lang="en" sz="2000">
                <a:latin typeface="Arial"/>
                <a:ea typeface="Arial"/>
                <a:cs typeface="Arial"/>
                <a:sym typeface="Arial"/>
              </a:rPr>
              <a:t>“We found out about Salvation Army from our neighbor in the senior home. She offered to take us one day.”</a:t>
            </a:r>
          </a:p>
          <a:p>
            <a:pPr lvl="0">
              <a:spcBef>
                <a:spcPts val="0"/>
              </a:spcBef>
              <a:buNone/>
            </a:pPr>
            <a:r>
              <a:rPr lang="en" sz="2000">
                <a:latin typeface="Arial"/>
                <a:ea typeface="Arial"/>
                <a:cs typeface="Arial"/>
                <a:sym typeface="Arial"/>
              </a:rPr>
              <a:t>“It’s very helpful for seniors since we don’t have consistent income. The food can last two weeks and they give us good food like chicken or fish.”</a:t>
            </a:r>
          </a:p>
        </p:txBody>
      </p:sp>
      <p:pic>
        <p:nvPicPr>
          <p:cNvPr id="100" name="Shape 100"/>
          <p:cNvPicPr preferRelativeResize="0"/>
          <p:nvPr/>
        </p:nvPicPr>
        <p:blipFill>
          <a:blip r:embed="rId3">
            <a:alphaModFix/>
          </a:blip>
          <a:stretch>
            <a:fillRect/>
          </a:stretch>
        </p:blipFill>
        <p:spPr>
          <a:xfrm>
            <a:off x="312750" y="563151"/>
            <a:ext cx="4045200" cy="404524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4" name="Shape 104"/>
        <p:cNvGrpSpPr/>
        <p:nvPr/>
      </p:nvGrpSpPr>
      <p:grpSpPr>
        <a:xfrm>
          <a:off x="0" y="0"/>
          <a:ext cx="0" cy="0"/>
          <a:chOff x="0" y="0"/>
          <a:chExt cx="0" cy="0"/>
        </a:xfrm>
      </p:grpSpPr>
      <p:sp>
        <p:nvSpPr>
          <p:cNvPr id="105" name="Shape 105"/>
          <p:cNvSpPr txBox="1"/>
          <p:nvPr>
            <p:ph idx="1" type="subTitle"/>
          </p:nvPr>
        </p:nvSpPr>
        <p:spPr>
          <a:xfrm>
            <a:off x="265500" y="3654525"/>
            <a:ext cx="4045200" cy="958200"/>
          </a:xfrm>
          <a:prstGeom prst="rect">
            <a:avLst/>
          </a:prstGeom>
        </p:spPr>
        <p:txBody>
          <a:bodyPr anchorCtr="0" anchor="t" bIns="91425" lIns="91425" rIns="91425" tIns="91425">
            <a:noAutofit/>
          </a:bodyPr>
          <a:lstStyle/>
          <a:p>
            <a:pPr lvl="0" rtl="0">
              <a:spcBef>
                <a:spcPts val="0"/>
              </a:spcBef>
              <a:buNone/>
            </a:pPr>
            <a:r>
              <a:rPr lang="en" sz="3600">
                <a:latin typeface="Oswald"/>
                <a:ea typeface="Oswald"/>
                <a:cs typeface="Oswald"/>
                <a:sym typeface="Oswald"/>
              </a:rPr>
              <a:t>Carol Elliot</a:t>
            </a:r>
          </a:p>
        </p:txBody>
      </p:sp>
      <p:sp>
        <p:nvSpPr>
          <p:cNvPr id="106" name="Shape 106"/>
          <p:cNvSpPr txBox="1"/>
          <p:nvPr>
            <p:ph idx="2" type="body"/>
          </p:nvPr>
        </p:nvSpPr>
        <p:spPr>
          <a:xfrm>
            <a:off x="4939500" y="724200"/>
            <a:ext cx="3837000" cy="3695100"/>
          </a:xfrm>
          <a:prstGeom prst="rect">
            <a:avLst/>
          </a:prstGeom>
        </p:spPr>
        <p:txBody>
          <a:bodyPr anchorCtr="0" anchor="ctr" bIns="91425" lIns="91425" rIns="91425" tIns="91425">
            <a:noAutofit/>
          </a:bodyPr>
          <a:lstStyle/>
          <a:p>
            <a:pPr lvl="0" rtl="0">
              <a:spcBef>
                <a:spcPts val="0"/>
              </a:spcBef>
              <a:buNone/>
            </a:pPr>
            <a:r>
              <a:rPr lang="en" sz="2000">
                <a:latin typeface="Arial"/>
                <a:ea typeface="Arial"/>
                <a:cs typeface="Arial"/>
                <a:sym typeface="Arial"/>
              </a:rPr>
              <a:t>“Lots of wasted food in my household in two types: </a:t>
            </a:r>
            <a:r>
              <a:rPr b="1" lang="en" sz="2000">
                <a:latin typeface="Arial"/>
                <a:ea typeface="Arial"/>
                <a:cs typeface="Arial"/>
                <a:sym typeface="Arial"/>
              </a:rPr>
              <a:t>raw produce</a:t>
            </a:r>
            <a:r>
              <a:rPr lang="en" sz="2000">
                <a:latin typeface="Arial"/>
                <a:ea typeface="Arial"/>
                <a:cs typeface="Arial"/>
                <a:sym typeface="Arial"/>
              </a:rPr>
              <a:t> and </a:t>
            </a:r>
            <a:r>
              <a:rPr b="1" lang="en" sz="2000">
                <a:latin typeface="Arial"/>
                <a:ea typeface="Arial"/>
                <a:cs typeface="Arial"/>
                <a:sym typeface="Arial"/>
              </a:rPr>
              <a:t>leftovers</a:t>
            </a:r>
            <a:r>
              <a:rPr lang="en" sz="2000">
                <a:latin typeface="Arial"/>
                <a:ea typeface="Arial"/>
                <a:cs typeface="Arial"/>
                <a:sym typeface="Arial"/>
              </a:rPr>
              <a:t>.”</a:t>
            </a:r>
          </a:p>
          <a:p>
            <a:pPr lvl="0" rtl="0">
              <a:spcBef>
                <a:spcPts val="0"/>
              </a:spcBef>
              <a:buNone/>
            </a:pPr>
            <a:r>
              <a:rPr lang="en" sz="2000">
                <a:latin typeface="Arial"/>
                <a:ea typeface="Arial"/>
                <a:cs typeface="Arial"/>
                <a:sym typeface="Arial"/>
              </a:rPr>
              <a:t>“</a:t>
            </a:r>
            <a:r>
              <a:rPr b="1" lang="en" sz="2000">
                <a:latin typeface="Arial"/>
                <a:ea typeface="Arial"/>
                <a:cs typeface="Arial"/>
                <a:sym typeface="Arial"/>
              </a:rPr>
              <a:t>Some leftover foods</a:t>
            </a:r>
            <a:r>
              <a:rPr lang="en" sz="2000">
                <a:latin typeface="Arial"/>
                <a:ea typeface="Arial"/>
                <a:cs typeface="Arial"/>
                <a:sym typeface="Arial"/>
              </a:rPr>
              <a:t>--like soup--can’t be stored for lunch </a:t>
            </a:r>
            <a:r>
              <a:rPr b="1" lang="en" sz="2000">
                <a:latin typeface="Arial"/>
                <a:ea typeface="Arial"/>
                <a:cs typeface="Arial"/>
                <a:sym typeface="Arial"/>
              </a:rPr>
              <a:t>because it’s too messy. </a:t>
            </a:r>
            <a:r>
              <a:rPr lang="en" sz="2000">
                <a:latin typeface="Arial"/>
                <a:ea typeface="Arial"/>
                <a:cs typeface="Arial"/>
                <a:sym typeface="Arial"/>
              </a:rPr>
              <a:t>”</a:t>
            </a:r>
          </a:p>
        </p:txBody>
      </p:sp>
      <p:pic>
        <p:nvPicPr>
          <p:cNvPr id="107" name="Shape 107"/>
          <p:cNvPicPr preferRelativeResize="0"/>
          <p:nvPr/>
        </p:nvPicPr>
        <p:blipFill>
          <a:blip r:embed="rId3">
            <a:alphaModFix/>
          </a:blip>
          <a:stretch>
            <a:fillRect/>
          </a:stretch>
        </p:blipFill>
        <p:spPr>
          <a:xfrm>
            <a:off x="840126" y="724199"/>
            <a:ext cx="2895950" cy="28959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1" name="Shape 111"/>
        <p:cNvGrpSpPr/>
        <p:nvPr/>
      </p:nvGrpSpPr>
      <p:grpSpPr>
        <a:xfrm>
          <a:off x="0" y="0"/>
          <a:ext cx="0" cy="0"/>
          <a:chOff x="0" y="0"/>
          <a:chExt cx="0" cy="0"/>
        </a:xfrm>
      </p:grpSpPr>
      <p:pic>
        <p:nvPicPr>
          <p:cNvPr id="112" name="Shape 112"/>
          <p:cNvPicPr preferRelativeResize="0"/>
          <p:nvPr/>
        </p:nvPicPr>
        <p:blipFill>
          <a:blip r:embed="rId3">
            <a:alphaModFix/>
          </a:blip>
          <a:stretch>
            <a:fillRect/>
          </a:stretch>
        </p:blipFill>
        <p:spPr>
          <a:xfrm>
            <a:off x="0" y="0"/>
            <a:ext cx="9143999" cy="5295898"/>
          </a:xfrm>
          <a:prstGeom prst="rect">
            <a:avLst/>
          </a:prstGeom>
          <a:noFill/>
          <a:ln>
            <a:noFill/>
          </a:ln>
        </p:spPr>
      </p:pic>
      <p:sp>
        <p:nvSpPr>
          <p:cNvPr id="113" name="Shape 113"/>
          <p:cNvSpPr txBox="1"/>
          <p:nvPr>
            <p:ph type="title"/>
          </p:nvPr>
        </p:nvSpPr>
        <p:spPr>
          <a:xfrm>
            <a:off x="311700" y="372500"/>
            <a:ext cx="8520600" cy="733500"/>
          </a:xfrm>
          <a:prstGeom prst="rect">
            <a:avLst/>
          </a:prstGeom>
          <a:ln>
            <a:noFill/>
          </a:ln>
        </p:spPr>
        <p:txBody>
          <a:bodyPr anchorCtr="0" anchor="b" bIns="91425" lIns="91425" rIns="91425" tIns="91425">
            <a:noAutofit/>
          </a:bodyPr>
          <a:lstStyle/>
          <a:p>
            <a:pPr lvl="0" rtl="0">
              <a:spcBef>
                <a:spcPts val="0"/>
              </a:spcBef>
              <a:buNone/>
            </a:pPr>
            <a:r>
              <a:rPr lang="en" sz="4000">
                <a:solidFill>
                  <a:srgbClr val="FFFFFF"/>
                </a:solidFill>
              </a:rPr>
              <a:t>Roadmap</a:t>
            </a:r>
          </a:p>
        </p:txBody>
      </p:sp>
      <p:sp>
        <p:nvSpPr>
          <p:cNvPr id="114" name="Shape 114"/>
          <p:cNvSpPr txBox="1"/>
          <p:nvPr/>
        </p:nvSpPr>
        <p:spPr>
          <a:xfrm>
            <a:off x="2240025" y="1562850"/>
            <a:ext cx="4160400" cy="2170200"/>
          </a:xfrm>
          <a:prstGeom prst="rect">
            <a:avLst/>
          </a:prstGeom>
          <a:solidFill>
            <a:srgbClr val="FFFFFF"/>
          </a:solidFill>
          <a:ln>
            <a:noFill/>
          </a:ln>
        </p:spPr>
        <p:txBody>
          <a:bodyPr anchorCtr="0" anchor="t" bIns="91425" lIns="91425" rIns="91425" tIns="91425">
            <a:noAutofit/>
          </a:bodyPr>
          <a:lstStyle/>
          <a:p>
            <a:pPr indent="-387350" lvl="0" marL="457200" rtl="0">
              <a:spcBef>
                <a:spcPts val="0"/>
              </a:spcBef>
              <a:buSzPct val="100000"/>
              <a:buChar char="●"/>
            </a:pPr>
            <a:r>
              <a:rPr lang="en" sz="2500"/>
              <a:t>Initial POV</a:t>
            </a:r>
          </a:p>
          <a:p>
            <a:pPr indent="-387350" lvl="0" marL="457200" rtl="0">
              <a:spcBef>
                <a:spcPts val="0"/>
              </a:spcBef>
              <a:buSzPct val="100000"/>
              <a:buChar char="●"/>
            </a:pPr>
            <a:r>
              <a:rPr lang="en" sz="2500"/>
              <a:t>More Needfinding</a:t>
            </a:r>
          </a:p>
          <a:p>
            <a:pPr indent="-387350" lvl="0" marL="457200" rtl="0">
              <a:spcBef>
                <a:spcPts val="0"/>
              </a:spcBef>
              <a:buSzPct val="100000"/>
              <a:buChar char="●"/>
            </a:pPr>
            <a:r>
              <a:rPr b="1" lang="en" sz="2500"/>
              <a:t>POVs</a:t>
            </a:r>
          </a:p>
          <a:p>
            <a:pPr indent="-387350" lvl="0" marL="457200" rtl="0">
              <a:spcBef>
                <a:spcPts val="0"/>
              </a:spcBef>
              <a:buSzPct val="100000"/>
              <a:buChar char="●"/>
            </a:pPr>
            <a:r>
              <a:rPr lang="en" sz="2500"/>
              <a:t>Experience Prototypes</a:t>
            </a: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blipFill>
          <a:blip r:embed="rId3">
            <a:alphaModFix/>
          </a:blip>
          <a:stretch>
            <a:fillRect/>
          </a:stretch>
        </a:blipFill>
      </p:bgPr>
    </p:bg>
    <p:spTree>
      <p:nvGrpSpPr>
        <p:cNvPr id="118" name="Shape 118"/>
        <p:cNvGrpSpPr/>
        <p:nvPr/>
      </p:nvGrpSpPr>
      <p:grpSpPr>
        <a:xfrm>
          <a:off x="0" y="0"/>
          <a:ext cx="0" cy="0"/>
          <a:chOff x="0" y="0"/>
          <a:chExt cx="0" cy="0"/>
        </a:xfrm>
      </p:grpSpPr>
      <p:pic>
        <p:nvPicPr>
          <p:cNvPr id="119" name="Shape 119">
            <a:hlinkClick r:id="rId4"/>
          </p:cNvPr>
          <p:cNvPicPr preferRelativeResize="0"/>
          <p:nvPr/>
        </p:nvPicPr>
        <p:blipFill>
          <a:blip r:embed="rId5">
            <a:alphaModFix/>
          </a:blip>
          <a:stretch>
            <a:fillRect/>
          </a:stretch>
        </p:blipFill>
        <p:spPr>
          <a:xfrm>
            <a:off x="714375" y="0"/>
            <a:ext cx="7715245" cy="5143497"/>
          </a:xfrm>
          <a:prstGeom prst="rect">
            <a:avLst/>
          </a:prstGeom>
          <a:noFill/>
          <a:ln>
            <a:noFill/>
          </a:ln>
        </p:spPr>
      </p:pic>
      <p:pic>
        <p:nvPicPr>
          <p:cNvPr id="120" name="Shape 120">
            <a:hlinkClick r:id="rId6"/>
          </p:cNvPr>
          <p:cNvPicPr preferRelativeResize="0"/>
          <p:nvPr/>
        </p:nvPicPr>
        <p:blipFill>
          <a:blip r:embed="rId7">
            <a:alphaModFix/>
          </a:blip>
          <a:stretch>
            <a:fillRect/>
          </a:stretch>
        </p:blipFill>
        <p:spPr>
          <a:xfrm>
            <a:off x="0" y="0"/>
            <a:ext cx="9144002" cy="5143497"/>
          </a:xfrm>
          <a:prstGeom prst="rect">
            <a:avLst/>
          </a:prstGeom>
          <a:noFill/>
          <a:ln>
            <a:noFill/>
          </a:ln>
        </p:spPr>
      </p:pic>
      <p:sp>
        <p:nvSpPr>
          <p:cNvPr id="121" name="Shape 121"/>
          <p:cNvSpPr txBox="1"/>
          <p:nvPr>
            <p:ph idx="1" type="body"/>
          </p:nvPr>
        </p:nvSpPr>
        <p:spPr>
          <a:xfrm>
            <a:off x="311700" y="1780550"/>
            <a:ext cx="8520600" cy="2916300"/>
          </a:xfrm>
          <a:prstGeom prst="rect">
            <a:avLst/>
          </a:prstGeom>
          <a:solidFill>
            <a:srgbClr val="FFFFFF">
              <a:alpha val="91150"/>
            </a:srgbClr>
          </a:solidFill>
        </p:spPr>
        <p:txBody>
          <a:bodyPr anchorCtr="0" anchor="t" bIns="91425" lIns="91425" rIns="91425" tIns="91425">
            <a:noAutofit/>
          </a:bodyPr>
          <a:lstStyle/>
          <a:p>
            <a:pPr lvl="0" rtl="0">
              <a:spcBef>
                <a:spcPts val="0"/>
              </a:spcBef>
              <a:spcAft>
                <a:spcPts val="0"/>
              </a:spcAft>
              <a:buNone/>
            </a:pPr>
            <a:r>
              <a:rPr b="1" lang="en" sz="2200">
                <a:solidFill>
                  <a:srgbClr val="000000"/>
                </a:solidFill>
                <a:latin typeface="Arial"/>
                <a:ea typeface="Arial"/>
                <a:cs typeface="Arial"/>
                <a:sym typeface="Arial"/>
              </a:rPr>
              <a:t>We spoke with </a:t>
            </a:r>
            <a:r>
              <a:rPr lang="en" sz="2200">
                <a:solidFill>
                  <a:srgbClr val="000000"/>
                </a:solidFill>
                <a:latin typeface="Arial"/>
                <a:ea typeface="Arial"/>
                <a:cs typeface="Arial"/>
                <a:sym typeface="Arial"/>
              </a:rPr>
              <a:t>Nancy, an employee at Food Runners and Nelson, a senior who receives food support. </a:t>
            </a:r>
          </a:p>
          <a:p>
            <a:pPr lvl="0" rtl="0">
              <a:spcBef>
                <a:spcPts val="0"/>
              </a:spcBef>
              <a:spcAft>
                <a:spcPts val="0"/>
              </a:spcAft>
              <a:buNone/>
            </a:pPr>
            <a:r>
              <a:rPr b="1" lang="en" sz="2200">
                <a:solidFill>
                  <a:srgbClr val="000000"/>
                </a:solidFill>
                <a:latin typeface="Arial"/>
                <a:ea typeface="Arial"/>
                <a:cs typeface="Arial"/>
                <a:sym typeface="Arial"/>
              </a:rPr>
              <a:t>We were amazed to realize that t</a:t>
            </a:r>
            <a:r>
              <a:rPr lang="en" sz="2200">
                <a:solidFill>
                  <a:srgbClr val="000000"/>
                </a:solidFill>
                <a:latin typeface="Arial"/>
                <a:ea typeface="Arial"/>
                <a:cs typeface="Arial"/>
                <a:sym typeface="Arial"/>
              </a:rPr>
              <a:t>here are reasons that prevent people from going to food distribution centers, such as lack of knowledge and discomfort.</a:t>
            </a:r>
          </a:p>
          <a:p>
            <a:pPr lvl="0" rtl="0">
              <a:spcBef>
                <a:spcPts val="0"/>
              </a:spcBef>
              <a:spcAft>
                <a:spcPts val="0"/>
              </a:spcAft>
              <a:buNone/>
            </a:pPr>
            <a:r>
              <a:rPr b="1" lang="en" sz="2200">
                <a:solidFill>
                  <a:srgbClr val="000000"/>
                </a:solidFill>
                <a:latin typeface="Arial"/>
                <a:ea typeface="Arial"/>
                <a:cs typeface="Arial"/>
                <a:sym typeface="Arial"/>
              </a:rPr>
              <a:t>It would be game-changing to </a:t>
            </a:r>
            <a:r>
              <a:rPr lang="en" sz="2200">
                <a:solidFill>
                  <a:srgbClr val="000000"/>
                </a:solidFill>
                <a:latin typeface="Arial"/>
                <a:ea typeface="Arial"/>
                <a:cs typeface="Arial"/>
                <a:sym typeface="Arial"/>
              </a:rPr>
              <a:t>drive more people to food distribution centers.</a:t>
            </a:r>
          </a:p>
        </p:txBody>
      </p:sp>
      <p:sp>
        <p:nvSpPr>
          <p:cNvPr id="122" name="Shape 122"/>
          <p:cNvSpPr txBox="1"/>
          <p:nvPr>
            <p:ph type="title"/>
          </p:nvPr>
        </p:nvSpPr>
        <p:spPr>
          <a:xfrm>
            <a:off x="311700" y="372500"/>
            <a:ext cx="2805600" cy="733500"/>
          </a:xfrm>
          <a:prstGeom prst="rect">
            <a:avLst/>
          </a:prstGeom>
          <a:solidFill>
            <a:srgbClr val="FFFFFF">
              <a:alpha val="87310"/>
            </a:srgbClr>
          </a:solidFill>
          <a:ln>
            <a:noFill/>
          </a:ln>
        </p:spPr>
        <p:txBody>
          <a:bodyPr anchorCtr="0" anchor="b" bIns="91425" lIns="91425" rIns="91425" tIns="91425">
            <a:noAutofit/>
          </a:bodyPr>
          <a:lstStyle/>
          <a:p>
            <a:pPr lvl="0" rtl="0">
              <a:spcBef>
                <a:spcPts val="0"/>
              </a:spcBef>
              <a:buNone/>
            </a:pPr>
            <a:r>
              <a:rPr lang="en">
                <a:solidFill>
                  <a:srgbClr val="000000"/>
                </a:solidFill>
              </a:rPr>
              <a:t>POV #1</a:t>
            </a:r>
          </a:p>
        </p:txBody>
      </p:sp>
    </p:spTree>
  </p:cSld>
  <p:clrMapOvr>
    <a:masterClrMapping/>
  </p:clrMapOvr>
</p:sld>
</file>

<file path=ppt/theme/theme1.xml><?xml version="1.0" encoding="utf-8"?>
<a:theme xmlns:a="http://schemas.openxmlformats.org/drawingml/2006/main" xmlns:r="http://schemas.openxmlformats.org/officeDocument/2006/relationships" name="modern-writer">
  <a:themeElements>
    <a:clrScheme name="Modern Writer">
      <a:dk1>
        <a:srgbClr val="E91D63"/>
      </a:dk1>
      <a:lt1>
        <a:srgbClr val="FFFFFF"/>
      </a:lt1>
      <a:dk2>
        <a:srgbClr val="424242"/>
      </a:dk2>
      <a:lt2>
        <a:srgbClr val="999999"/>
      </a:lt2>
      <a:accent1>
        <a:srgbClr val="607D8B"/>
      </a:accent1>
      <a:accent2>
        <a:srgbClr val="673AB7"/>
      </a:accent2>
      <a:accent3>
        <a:srgbClr val="9C26B0"/>
      </a:accent3>
      <a:accent4>
        <a:srgbClr val="0090AC"/>
      </a:accent4>
      <a:accent5>
        <a:srgbClr val="01AFD1"/>
      </a:accent5>
      <a:accent6>
        <a:srgbClr val="F8E71C"/>
      </a:accent6>
      <a:hlink>
        <a:srgbClr val="01AFD1"/>
      </a:hlink>
      <a:folHlink>
        <a:srgbClr val="01AFD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